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70" r:id="rId6"/>
    <p:sldId id="273" r:id="rId7"/>
    <p:sldId id="256" r:id="rId8"/>
    <p:sldId id="257" r:id="rId9"/>
    <p:sldId id="258" r:id="rId10"/>
    <p:sldId id="259" r:id="rId11"/>
    <p:sldId id="260" r:id="rId12"/>
    <p:sldId id="271" r:id="rId13"/>
    <p:sldId id="262" r:id="rId14"/>
    <p:sldId id="274" r:id="rId15"/>
    <p:sldId id="275" r:id="rId16"/>
    <p:sldId id="276" r:id="rId17"/>
    <p:sldId id="272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DC"/>
    <a:srgbClr val="D30F64"/>
    <a:srgbClr val="197DCE"/>
    <a:srgbClr val="7FC6ED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>
        <p:scale>
          <a:sx n="75" d="100"/>
          <a:sy n="75" d="100"/>
        </p:scale>
        <p:origin x="974" y="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uf\Desktop\Internshala\SQL%20Assignment\Q4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Players with Good Economy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'Q4'!$B$1</c:f>
              <c:strCache>
                <c:ptCount val="1"/>
                <c:pt idx="0">
                  <c:v>economy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'Q4'!$A$2:$A$11</c:f>
              <c:strCache>
                <c:ptCount val="10"/>
                <c:pt idx="0">
                  <c:v>R Tewatia</c:v>
                </c:pt>
                <c:pt idx="1">
                  <c:v>DL Vettori</c:v>
                </c:pt>
                <c:pt idx="2">
                  <c:v>Washington Sundar</c:v>
                </c:pt>
                <c:pt idx="3">
                  <c:v>J Botha</c:v>
                </c:pt>
                <c:pt idx="4">
                  <c:v>DW Steyn</c:v>
                </c:pt>
                <c:pt idx="5">
                  <c:v>R Ashwin</c:v>
                </c:pt>
                <c:pt idx="6">
                  <c:v>SP Narine</c:v>
                </c:pt>
                <c:pt idx="7">
                  <c:v>A Kumble</c:v>
                </c:pt>
                <c:pt idx="8">
                  <c:v>M Muralitharan</c:v>
                </c:pt>
                <c:pt idx="9">
                  <c:v>Rashid Khan</c:v>
                </c:pt>
              </c:strCache>
            </c:strRef>
          </c:cat>
          <c:val>
            <c:numRef>
              <c:f>'Q4'!$B$2:$B$11</c:f>
              <c:numCache>
                <c:formatCode>General</c:formatCode>
                <c:ptCount val="10"/>
                <c:pt idx="0">
                  <c:v>7</c:v>
                </c:pt>
                <c:pt idx="1">
                  <c:v>6.9</c:v>
                </c:pt>
                <c:pt idx="2">
                  <c:v>6.9</c:v>
                </c:pt>
                <c:pt idx="3">
                  <c:v>6.9</c:v>
                </c:pt>
                <c:pt idx="4">
                  <c:v>6.8</c:v>
                </c:pt>
                <c:pt idx="5">
                  <c:v>6.8</c:v>
                </c:pt>
                <c:pt idx="6">
                  <c:v>6.8</c:v>
                </c:pt>
                <c:pt idx="7">
                  <c:v>6.7</c:v>
                </c:pt>
                <c:pt idx="8">
                  <c:v>6.7</c:v>
                </c:pt>
                <c:pt idx="9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C-44C4-AEF2-BA0C8C65E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32334944"/>
        <c:axId val="1132335424"/>
      </c:barChart>
      <c:catAx>
        <c:axId val="113233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2335424"/>
        <c:crosses val="autoZero"/>
        <c:auto val="1"/>
        <c:lblAlgn val="ctr"/>
        <c:lblOffset val="100"/>
        <c:noMultiLvlLbl val="0"/>
      </c:catAx>
      <c:valAx>
        <c:axId val="1132335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233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05.05.2024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IPL</a:t>
            </a:r>
            <a:br>
              <a:rPr lang="en-US" dirty="0"/>
            </a:br>
            <a:r>
              <a:rPr lang="en-US" dirty="0"/>
              <a:t>AUCTION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2121" y="3429000"/>
            <a:ext cx="3629300" cy="949829"/>
          </a:xfrm>
        </p:spPr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484848"/>
                </a:solidFill>
                <a:effectLst/>
                <a:highlight>
                  <a:srgbClr val="FFFFFF"/>
                </a:highlight>
                <a:latin typeface="Inter var experimental"/>
              </a:rPr>
              <a:t>Developing auction strategy for new IPL franchise by analyzing past IPL data to create a strong and balanced squad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988" y="5497106"/>
            <a:ext cx="2546587" cy="536396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May 2024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4140" r="14140"/>
          <a:stretch/>
        </p:blipFill>
        <p:spPr>
          <a:xfrm>
            <a:off x="4855046" y="523874"/>
            <a:ext cx="6912075" cy="5421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78A0315-07B3-1D6B-FA2C-C84AEDBFCC3B}"/>
              </a:ext>
            </a:extLst>
          </p:cNvPr>
          <p:cNvSpPr txBox="1">
            <a:spLocks/>
          </p:cNvSpPr>
          <p:nvPr/>
        </p:nvSpPr>
        <p:spPr>
          <a:xfrm>
            <a:off x="910988" y="4623650"/>
            <a:ext cx="3629300" cy="949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Created by:</a:t>
            </a:r>
          </a:p>
          <a:p>
            <a:r>
              <a:rPr lang="en-US" dirty="0"/>
              <a:t>Pratik Shukla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37767-21EC-7B93-0E19-397D3114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71" y="639492"/>
            <a:ext cx="941467" cy="146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F717C5-0225-E339-AE6B-41632944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04" y="2226079"/>
            <a:ext cx="688080" cy="6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2000">
              <a:schemeClr val="accent1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Diagonal Corners Rounded 33">
            <a:extLst>
              <a:ext uri="{FF2B5EF4-FFF2-40B4-BE49-F238E27FC236}">
                <a16:creationId xmlns:a16="http://schemas.microsoft.com/office/drawing/2014/main" id="{B4EE3E1C-3769-F688-0F5D-9467433AE5CD}"/>
              </a:ext>
            </a:extLst>
          </p:cNvPr>
          <p:cNvSpPr/>
          <p:nvPr/>
        </p:nvSpPr>
        <p:spPr>
          <a:xfrm>
            <a:off x="3236835" y="237430"/>
            <a:ext cx="5271796" cy="778204"/>
          </a:xfrm>
          <a:prstGeom prst="round2Diag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33" y="260530"/>
            <a:ext cx="10515600" cy="782638"/>
          </a:xfrm>
        </p:spPr>
        <p:txBody>
          <a:bodyPr/>
          <a:lstStyle/>
          <a:p>
            <a:r>
              <a:rPr lang="en-US" dirty="0"/>
              <a:t>TOP BATSMAN</a:t>
            </a:r>
            <a:endParaRPr lang="ru-RU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1E9FEB-F522-5F92-9E5F-12FFE87D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1" y="1350945"/>
            <a:ext cx="3893801" cy="2339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3483F0-80EA-20A4-1CF5-C7E04F9BA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936" r="-6936"/>
          <a:stretch/>
        </p:blipFill>
        <p:spPr>
          <a:xfrm>
            <a:off x="3678841" y="3791652"/>
            <a:ext cx="4444905" cy="2670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0B6993-4D2B-8BAD-D686-27B2FFAED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952" y="1043168"/>
            <a:ext cx="4406143" cy="2646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AC8B394-0207-E476-1509-78FF7C165583}"/>
              </a:ext>
            </a:extLst>
          </p:cNvPr>
          <p:cNvSpPr/>
          <p:nvPr/>
        </p:nvSpPr>
        <p:spPr>
          <a:xfrm>
            <a:off x="1399821" y="1078940"/>
            <a:ext cx="3893801" cy="2553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74674B-5D58-672C-D04A-DC928EA0CCEC}"/>
              </a:ext>
            </a:extLst>
          </p:cNvPr>
          <p:cNvSpPr txBox="1"/>
          <p:nvPr/>
        </p:nvSpPr>
        <p:spPr>
          <a:xfrm>
            <a:off x="1542861" y="1043168"/>
            <a:ext cx="3607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WITH HIGHEST STRIKE RATE</a:t>
            </a: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2000">
              <a:schemeClr val="accent1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CBE5B56E-C3C1-B8AA-EAB5-2F2A83BAC14D}"/>
              </a:ext>
            </a:extLst>
          </p:cNvPr>
          <p:cNvSpPr/>
          <p:nvPr/>
        </p:nvSpPr>
        <p:spPr>
          <a:xfrm>
            <a:off x="3236835" y="237430"/>
            <a:ext cx="5271796" cy="778204"/>
          </a:xfrm>
          <a:prstGeom prst="round2Diag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33" y="260530"/>
            <a:ext cx="10515600" cy="782638"/>
          </a:xfrm>
        </p:spPr>
        <p:txBody>
          <a:bodyPr/>
          <a:lstStyle/>
          <a:p>
            <a:r>
              <a:rPr lang="en-US" dirty="0"/>
              <a:t>TOP BOWLERS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D95D4-A9DA-3CE9-8C79-F15E95D6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56" y="2053230"/>
            <a:ext cx="4580357" cy="2751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E2582-6E81-467F-903C-8508F415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33" y="2052636"/>
            <a:ext cx="4580357" cy="2751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955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2000">
              <a:schemeClr val="accent1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2F840AD-387E-DA27-A2FD-CF9ADC50F366}"/>
              </a:ext>
            </a:extLst>
          </p:cNvPr>
          <p:cNvSpPr/>
          <p:nvPr/>
        </p:nvSpPr>
        <p:spPr>
          <a:xfrm>
            <a:off x="3236835" y="237430"/>
            <a:ext cx="5271796" cy="778204"/>
          </a:xfrm>
          <a:prstGeom prst="round2Diag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11DA9-2F73-546C-850B-34C4BDD2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3" y="3080427"/>
            <a:ext cx="4580357" cy="2751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33" y="260530"/>
            <a:ext cx="10515600" cy="782638"/>
          </a:xfrm>
        </p:spPr>
        <p:txBody>
          <a:bodyPr/>
          <a:lstStyle/>
          <a:p>
            <a:r>
              <a:rPr lang="en-US" dirty="0"/>
              <a:t>ALL ROUNDERS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4FB69-D78E-75E7-1A0F-D77491EA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1" y="3067727"/>
            <a:ext cx="4580357" cy="2751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493473-DC2F-7BC2-0C4F-30189F38A2FD}"/>
              </a:ext>
            </a:extLst>
          </p:cNvPr>
          <p:cNvSpPr/>
          <p:nvPr/>
        </p:nvSpPr>
        <p:spPr>
          <a:xfrm>
            <a:off x="2012740" y="1646913"/>
            <a:ext cx="79485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 RUSSEL    |    SP NARINE    |    HH PANDYA</a:t>
            </a:r>
          </a:p>
        </p:txBody>
      </p:sp>
    </p:spTree>
    <p:extLst>
      <p:ext uri="{BB962C8B-B14F-4D97-AF65-F5344CB8AC3E}">
        <p14:creationId xmlns:p14="http://schemas.microsoft.com/office/powerpoint/2010/main" val="212108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2000">
              <a:schemeClr val="accent1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2F840AD-387E-DA27-A2FD-CF9ADC50F366}"/>
              </a:ext>
            </a:extLst>
          </p:cNvPr>
          <p:cNvSpPr/>
          <p:nvPr/>
        </p:nvSpPr>
        <p:spPr>
          <a:xfrm>
            <a:off x="3236835" y="237430"/>
            <a:ext cx="5271796" cy="778204"/>
          </a:xfrm>
          <a:prstGeom prst="round2Diag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33" y="260530"/>
            <a:ext cx="10515600" cy="782638"/>
          </a:xfrm>
        </p:spPr>
        <p:txBody>
          <a:bodyPr/>
          <a:lstStyle/>
          <a:p>
            <a:r>
              <a:rPr lang="en-US" dirty="0"/>
              <a:t>TOP PLAYERS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642343-CB6D-C91A-A4DF-38262E1A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83498"/>
              </p:ext>
            </p:extLst>
          </p:nvPr>
        </p:nvGraphicFramePr>
        <p:xfrm>
          <a:off x="1641475" y="1280953"/>
          <a:ext cx="2006600" cy="2329019"/>
        </p:xfrm>
        <a:graphic>
          <a:graphicData uri="http://schemas.openxmlformats.org/drawingml/2006/table">
            <a:tbl>
              <a:tblPr/>
              <a:tblGrid>
                <a:gridCol w="1081819">
                  <a:extLst>
                    <a:ext uri="{9D8B030D-6E8A-4147-A177-3AD203B41FA5}">
                      <a16:colId xmlns:a16="http://schemas.microsoft.com/office/drawing/2014/main" val="2591494361"/>
                    </a:ext>
                  </a:extLst>
                </a:gridCol>
                <a:gridCol w="924781">
                  <a:extLst>
                    <a:ext uri="{9D8B030D-6E8A-4147-A177-3AD203B41FA5}">
                      <a16:colId xmlns:a16="http://schemas.microsoft.com/office/drawing/2014/main" val="1692860090"/>
                    </a:ext>
                  </a:extLst>
                </a:gridCol>
              </a:tblGrid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Batsman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Strike 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2246625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 Russell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006969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 Narine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47717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HH Pandya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5134404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Sehwag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148.8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68163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GJ Maxwell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148.6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5896967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AB de Villiers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148.6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4138601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RR Pant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146.8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3430661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JC Buttler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144.8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9482130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 Pollard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143.5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1433345"/>
                  </a:ext>
                </a:extLst>
              </a:tr>
              <a:tr h="211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 Gayle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142.8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4523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9CAF2E-FD42-6E13-E3AF-98F96983F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384050"/>
              </p:ext>
            </p:extLst>
          </p:nvPr>
        </p:nvGraphicFramePr>
        <p:xfrm>
          <a:off x="3926643" y="1270767"/>
          <a:ext cx="2006600" cy="2329018"/>
        </p:xfrm>
        <a:graphic>
          <a:graphicData uri="http://schemas.openxmlformats.org/drawingml/2006/table">
            <a:tbl>
              <a:tblPr/>
              <a:tblGrid>
                <a:gridCol w="1081819">
                  <a:extLst>
                    <a:ext uri="{9D8B030D-6E8A-4147-A177-3AD203B41FA5}">
                      <a16:colId xmlns:a16="http://schemas.microsoft.com/office/drawing/2014/main" val="2591494361"/>
                    </a:ext>
                  </a:extLst>
                </a:gridCol>
                <a:gridCol w="924781">
                  <a:extLst>
                    <a:ext uri="{9D8B030D-6E8A-4147-A177-3AD203B41FA5}">
                      <a16:colId xmlns:a16="http://schemas.microsoft.com/office/drawing/2014/main" val="1692860090"/>
                    </a:ext>
                  </a:extLst>
                </a:gridCol>
              </a:tblGrid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Batsman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Player Average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2246625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Iqbal Abdulla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006969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 Rahul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42.7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47717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AB de Villiers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42.5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5134404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 Warner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68163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JP Duminy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5896967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 Gayle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4138601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ML Hayden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3430661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LMP Simmons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9482130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KS Williamson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39.5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1433345"/>
                  </a:ext>
                </a:extLst>
              </a:tr>
              <a:tr h="1780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OA Shah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4523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99D476-DB23-4A18-A343-41673575E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38704"/>
              </p:ext>
            </p:extLst>
          </p:nvPr>
        </p:nvGraphicFramePr>
        <p:xfrm>
          <a:off x="6347011" y="3943538"/>
          <a:ext cx="2697084" cy="2329018"/>
        </p:xfrm>
        <a:graphic>
          <a:graphicData uri="http://schemas.openxmlformats.org/drawingml/2006/table">
            <a:tbl>
              <a:tblPr/>
              <a:tblGrid>
                <a:gridCol w="1134984">
                  <a:extLst>
                    <a:ext uri="{9D8B030D-6E8A-4147-A177-3AD203B41FA5}">
                      <a16:colId xmlns:a16="http://schemas.microsoft.com/office/drawing/2014/main" val="259149436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692860090"/>
                    </a:ext>
                  </a:extLst>
                </a:gridCol>
              </a:tblGrid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Batsman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Boundary Percentage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2246625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 Narine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81.20%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006969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 Russell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78.70%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47717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 Gayle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76.10%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5134404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 Brathwaite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75.10%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68163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 Jayasuriya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74.20%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5896967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BCJ Cutting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73.10%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4138601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MJ McClenaghan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72.90%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3430661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 Gilchrist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72.90%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9482130"/>
                  </a:ext>
                </a:extLst>
              </a:tr>
              <a:tr h="2150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MS Gony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72.70%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1433345"/>
                  </a:ext>
                </a:extLst>
              </a:tr>
              <a:tr h="1780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KK Cooper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72.40%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45237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3899A8-E27F-A075-8635-E54435665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63422"/>
              </p:ext>
            </p:extLst>
          </p:nvPr>
        </p:nvGraphicFramePr>
        <p:xfrm>
          <a:off x="8766331" y="1268796"/>
          <a:ext cx="2006600" cy="2353332"/>
        </p:xfrm>
        <a:graphic>
          <a:graphicData uri="http://schemas.openxmlformats.org/drawingml/2006/table">
            <a:tbl>
              <a:tblPr/>
              <a:tblGrid>
                <a:gridCol w="1081819">
                  <a:extLst>
                    <a:ext uri="{9D8B030D-6E8A-4147-A177-3AD203B41FA5}">
                      <a16:colId xmlns:a16="http://schemas.microsoft.com/office/drawing/2014/main" val="2591494361"/>
                    </a:ext>
                  </a:extLst>
                </a:gridCol>
                <a:gridCol w="924781">
                  <a:extLst>
                    <a:ext uri="{9D8B030D-6E8A-4147-A177-3AD203B41FA5}">
                      <a16:colId xmlns:a16="http://schemas.microsoft.com/office/drawing/2014/main" val="1692860090"/>
                    </a:ext>
                  </a:extLst>
                </a:gridCol>
              </a:tblGrid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Bowler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2246625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Tewatia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006969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DL Vettori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47717"/>
                  </a:ext>
                </a:extLst>
              </a:tr>
              <a:tr h="325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Washington Sundar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5134404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 Botha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68163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DW Steyn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5896967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Ashwin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4138601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 Narine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3430661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 Kumble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9482130"/>
                  </a:ext>
                </a:extLst>
              </a:tr>
              <a:tr h="20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 Muralitharan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1433345"/>
                  </a:ext>
                </a:extLst>
              </a:tr>
              <a:tr h="1687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Rashid Khan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4523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93DC99-BCD8-CB80-5F02-5F116C766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73119"/>
              </p:ext>
            </p:extLst>
          </p:nvPr>
        </p:nvGraphicFramePr>
        <p:xfrm>
          <a:off x="6325433" y="1271428"/>
          <a:ext cx="2006600" cy="2318829"/>
        </p:xfrm>
        <a:graphic>
          <a:graphicData uri="http://schemas.openxmlformats.org/drawingml/2006/table">
            <a:tbl>
              <a:tblPr/>
              <a:tblGrid>
                <a:gridCol w="1081819">
                  <a:extLst>
                    <a:ext uri="{9D8B030D-6E8A-4147-A177-3AD203B41FA5}">
                      <a16:colId xmlns:a16="http://schemas.microsoft.com/office/drawing/2014/main" val="2591494361"/>
                    </a:ext>
                  </a:extLst>
                </a:gridCol>
                <a:gridCol w="924781">
                  <a:extLst>
                    <a:ext uri="{9D8B030D-6E8A-4147-A177-3AD203B41FA5}">
                      <a16:colId xmlns:a16="http://schemas.microsoft.com/office/drawing/2014/main" val="1692860090"/>
                    </a:ext>
                  </a:extLst>
                </a:gridCol>
              </a:tblGrid>
              <a:tr h="1772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Bowler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Strike_rate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2246625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 Rabada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006969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 Bollinger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47717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AJ Tye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5134404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 Starc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68163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SL Malinga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5896967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Imran Tahir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4138601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DJ Bravo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3430661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 Nehra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9482130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 Aravind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1433345"/>
                  </a:ext>
                </a:extLst>
              </a:tr>
              <a:tr h="214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KK Cooper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4523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3A45F6-3CF7-080E-1142-26D4D376D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642986"/>
              </p:ext>
            </p:extLst>
          </p:nvPr>
        </p:nvGraphicFramePr>
        <p:xfrm>
          <a:off x="3005032" y="3943538"/>
          <a:ext cx="2839959" cy="1047752"/>
        </p:xfrm>
        <a:graphic>
          <a:graphicData uri="http://schemas.openxmlformats.org/drawingml/2006/table">
            <a:tbl>
              <a:tblPr/>
              <a:tblGrid>
                <a:gridCol w="1010187">
                  <a:extLst>
                    <a:ext uri="{9D8B030D-6E8A-4147-A177-3AD203B41FA5}">
                      <a16:colId xmlns:a16="http://schemas.microsoft.com/office/drawing/2014/main" val="253626596"/>
                    </a:ext>
                  </a:extLst>
                </a:gridCol>
                <a:gridCol w="914886">
                  <a:extLst>
                    <a:ext uri="{9D8B030D-6E8A-4147-A177-3AD203B41FA5}">
                      <a16:colId xmlns:a16="http://schemas.microsoft.com/office/drawing/2014/main" val="4206955116"/>
                    </a:ext>
                  </a:extLst>
                </a:gridCol>
                <a:gridCol w="914886">
                  <a:extLst>
                    <a:ext uri="{9D8B030D-6E8A-4147-A177-3AD203B41FA5}">
                      <a16:colId xmlns:a16="http://schemas.microsoft.com/office/drawing/2014/main" val="3855822973"/>
                    </a:ext>
                  </a:extLst>
                </a:gridCol>
              </a:tblGrid>
              <a:tr h="3288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All Rounder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Batting SR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Bowling SR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30609751"/>
                  </a:ext>
                </a:extLst>
              </a:tr>
              <a:tr h="2396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 Russell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182.3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5675060"/>
                  </a:ext>
                </a:extLst>
              </a:tr>
              <a:tr h="2396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 Narine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16262788"/>
                  </a:ext>
                </a:extLst>
              </a:tr>
              <a:tr h="2396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HH Pandya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51509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44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Criteria for Wicketkeeper Selection: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415967" y="1935628"/>
            <a:ext cx="9663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1. Experience Requirement: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Candidates must demonstrate a proven track record, having participated in more than two IPL      seasons.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2. Batting Strike Rate: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We prioritize players who can bat dynamically and have a minimum strike rate of 125."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3. Bowling Economy Rate: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Candidates are expected to exhibit bowling efficiency, maintaining an economy rate below 10.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4. Fielding Proficiency: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The ability to contribute to fielding excellence is essential, underscoring the importance of a strong fielding rate.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99607" y="2105998"/>
            <a:ext cx="1965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select</a:t>
            </a:r>
            <a:r>
              <a:rPr lang="en-US" sz="1600" dirty="0">
                <a:solidFill>
                  <a:srgbClr val="0070C0"/>
                </a:solidFill>
              </a:rPr>
              <a:t> city, </a:t>
            </a:r>
            <a:r>
              <a:rPr lang="en-US" sz="1600" b="1" dirty="0">
                <a:solidFill>
                  <a:schemeClr val="accent3"/>
                </a:solidFill>
              </a:rPr>
              <a:t>count</a:t>
            </a:r>
            <a:r>
              <a:rPr lang="en-US" sz="1600" dirty="0">
                <a:solidFill>
                  <a:srgbClr val="0070C0"/>
                </a:solidFill>
              </a:rPr>
              <a:t>(city)  </a:t>
            </a:r>
            <a:r>
              <a:rPr lang="en-US" sz="1600" b="1" dirty="0">
                <a:solidFill>
                  <a:schemeClr val="accent3"/>
                </a:solidFill>
              </a:rPr>
              <a:t>from</a:t>
            </a:r>
            <a:r>
              <a:rPr lang="en-US" sz="1600" dirty="0">
                <a:solidFill>
                  <a:srgbClr val="0070C0"/>
                </a:solidFill>
              </a:rPr>
              <a:t> ipl_matches </a:t>
            </a:r>
            <a:r>
              <a:rPr lang="en-US" sz="1600" b="1" dirty="0">
                <a:solidFill>
                  <a:schemeClr val="accent3"/>
                </a:solidFill>
              </a:rPr>
              <a:t>group by</a:t>
            </a:r>
            <a:r>
              <a:rPr lang="en-US" sz="1600" dirty="0">
                <a:solidFill>
                  <a:srgbClr val="0070C0"/>
                </a:solidFill>
              </a:rPr>
              <a:t> city;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1141246" y="1704627"/>
            <a:ext cx="966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1. Count of cities that have hosted an IPL match.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565CD-DAC7-EE79-0987-9EAC3B19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03" y="2105998"/>
            <a:ext cx="1729890" cy="4160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24F35-7951-C73C-C42E-5CE4E8C69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857" y="2105998"/>
            <a:ext cx="1729890" cy="4008467"/>
          </a:xfrm>
          <a:prstGeom prst="rect">
            <a:avLst/>
          </a:prstGeom>
        </p:spPr>
      </p:pic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5D675401-D314-7226-53F9-8A4D87BC3CC0}"/>
              </a:ext>
            </a:extLst>
          </p:cNvPr>
          <p:cNvSpPr txBox="1"/>
          <p:nvPr/>
        </p:nvSpPr>
        <p:spPr>
          <a:xfrm>
            <a:off x="6881489" y="2144796"/>
            <a:ext cx="317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select count(distinct </a:t>
            </a:r>
            <a:r>
              <a:rPr lang="en-US" sz="1600" b="1" dirty="0">
                <a:solidFill>
                  <a:srgbClr val="008EDC"/>
                </a:solidFill>
              </a:rPr>
              <a:t>city)</a:t>
            </a:r>
            <a:r>
              <a:rPr lang="en-US" sz="1600" b="1" dirty="0">
                <a:solidFill>
                  <a:schemeClr val="accent3"/>
                </a:solidFill>
              </a:rPr>
              <a:t> from </a:t>
            </a:r>
            <a:r>
              <a:rPr lang="en-US" sz="1600" b="1" dirty="0">
                <a:solidFill>
                  <a:srgbClr val="008EDC"/>
                </a:solidFill>
              </a:rPr>
              <a:t>ipl_matches</a:t>
            </a:r>
            <a:r>
              <a:rPr lang="en-US" sz="1600" b="1" dirty="0">
                <a:solidFill>
                  <a:schemeClr val="accent3"/>
                </a:solidFill>
              </a:rPr>
              <a:t>;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70AA1F-82AB-A834-F31C-E01EC364E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146" y="3126083"/>
            <a:ext cx="1544354" cy="98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66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930442" y="2285173"/>
            <a:ext cx="966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create table deliveries_v02 as ( select *, case when total_runs&gt;=4 then 'boundary' when total_runs=0 then 'dot' else 'other' end ball_result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from ipl_ball);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2. Create table deliveries_v02 with all the columns of the table ‘deliveries’ and an additional column ball_result containing values boundary, dot or other depending on the total_run.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BD78-2531-93FF-D19F-6A4AA27759AE}"/>
              </a:ext>
            </a:extLst>
          </p:cNvPr>
          <p:cNvSpPr txBox="1"/>
          <p:nvPr/>
        </p:nvSpPr>
        <p:spPr>
          <a:xfrm>
            <a:off x="2659856" y="3049240"/>
            <a:ext cx="783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select batsman, bowler, over, ball_result from deliveries_v02;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910EC-83C2-4197-AC92-8657A8DD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31" y="3619392"/>
            <a:ext cx="3886537" cy="247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765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063792" y="216134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select ball_result,count(ball_result) from deliveries_v02 where ball_result='boundary' or ball_result='dot' group by ball_result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3.</a:t>
            </a:r>
            <a:r>
              <a:rPr lang="en-US" sz="1600" b="1" i="0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Inter var experimental"/>
              </a:rPr>
              <a:t> Write a query to fetch the total number of boundaries and dot balls from the </a:t>
            </a:r>
            <a:r>
              <a:rPr lang="en-US" sz="1600" b="1" i="1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Inter var experimental"/>
              </a:rPr>
              <a:t>deliveries_v02 </a:t>
            </a:r>
            <a:r>
              <a:rPr lang="en-US" sz="1600" b="1" i="0" dirty="0">
                <a:solidFill>
                  <a:schemeClr val="accent4"/>
                </a:solidFill>
                <a:effectLst/>
                <a:highlight>
                  <a:srgbClr val="FFFFFF"/>
                </a:highlight>
                <a:latin typeface="Inter var experimental"/>
              </a:rPr>
              <a:t>table.</a:t>
            </a:r>
          </a:p>
          <a:p>
            <a:endParaRPr lang="en-US" sz="1600" b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13C0E-8A79-56AC-24B2-EE377184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93" y="2674947"/>
            <a:ext cx="3166182" cy="1715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413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11442" y="3532948"/>
            <a:ext cx="553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select batting_team,count(ball_result) as no_of_boundaries from deliveries_v02 where ball_result='boundary' group by batting_team order by no_of_boundaries desc;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__Source_Sans_3_f93b20"/>
              </a:rPr>
              <a:t>4. Write query </a:t>
            </a:r>
            <a:r>
              <a:rPr lang="en-US" sz="1600" b="1" dirty="0">
                <a:solidFill>
                  <a:srgbClr val="008EDC"/>
                </a:solidFill>
                <a:highlight>
                  <a:srgbClr val="FFFFFF"/>
                </a:highlight>
                <a:latin typeface="__Source_Sans_3_f93b20"/>
              </a:rPr>
              <a:t>to </a:t>
            </a:r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__Source_Sans_3_f93b20"/>
              </a:rPr>
              <a:t>fetch the total number of boundaries scored by each team from the deliveries_v02 table and order it in descending order of the number of boundaries scored.</a:t>
            </a:r>
            <a:endParaRPr lang="en-US" sz="1600" b="1" i="0" dirty="0">
              <a:solidFill>
                <a:srgbClr val="008EDC"/>
              </a:solidFill>
              <a:effectLst/>
              <a:highlight>
                <a:srgbClr val="FFFFFF"/>
              </a:highlight>
              <a:latin typeface="Inter var experiment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29351-536E-0CE6-CA2A-3E9630E2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170873"/>
            <a:ext cx="289585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0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84748" y="3335059"/>
            <a:ext cx="3993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select bowling_team,count(ball_result) as no_of_dot_balls from deliveries_v02 where ball_result='dot' group by bowling_team order by no_of_dot_balls desc;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008EDC"/>
                </a:solidFill>
                <a:highlight>
                  <a:srgbClr val="FFFFFF"/>
                </a:highlight>
                <a:latin typeface="Inter var experimental"/>
              </a:rPr>
              <a:t>5. Write a q</a:t>
            </a:r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__Source_Sans_3_f93b20"/>
              </a:rPr>
              <a:t>uery to fetch the total number of dot balls bowled by each team and order it in descending order of the total number of dot balls bowled.</a:t>
            </a:r>
            <a:endParaRPr lang="en-US" sz="1600" b="1" i="0" dirty="0">
              <a:solidFill>
                <a:srgbClr val="008EDC"/>
              </a:solidFill>
              <a:effectLst/>
              <a:highlight>
                <a:srgbClr val="FFFFFF"/>
              </a:highlight>
              <a:latin typeface="Inter var experiment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EFC9-91B0-3F89-AFA5-88110B97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48" y="2285173"/>
            <a:ext cx="275867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8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643" y="604325"/>
            <a:ext cx="6246281" cy="676275"/>
          </a:xfrm>
        </p:spPr>
        <p:txBody>
          <a:bodyPr>
            <a:normAutofit/>
          </a:bodyPr>
          <a:lstStyle/>
          <a:p>
            <a:r>
              <a:rPr lang="en-US" dirty="0"/>
              <a:t>IMPORTING DATASETS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6046E-CC73-B250-23DA-03CCA4F771C6}"/>
              </a:ext>
            </a:extLst>
          </p:cNvPr>
          <p:cNvSpPr txBox="1"/>
          <p:nvPr/>
        </p:nvSpPr>
        <p:spPr>
          <a:xfrm>
            <a:off x="1787658" y="1846501"/>
            <a:ext cx="4657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accent3"/>
                </a:solidFill>
              </a:rPr>
              <a:t>create table</a:t>
            </a:r>
            <a:r>
              <a:rPr lang="en-IN" sz="1200" b="1" dirty="0">
                <a:solidFill>
                  <a:srgbClr val="008EDC"/>
                </a:solidFill>
              </a:rPr>
              <a:t> ipl_ball (id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inning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over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ball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batsman text,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non_striker text,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bowler text,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batsman_runs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extra_runs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total_runs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is_wicket numeric,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dismissal_kind varchar,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player_dismissed varchar,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fielder varchar,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extras_type varchar,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batting_team varchar,</a:t>
            </a:r>
          </a:p>
          <a:p>
            <a:r>
              <a:rPr lang="en-IN" sz="1200" b="1" dirty="0">
                <a:solidFill>
                  <a:srgbClr val="008EDC"/>
                </a:solidFill>
              </a:rPr>
              <a:t>		bowling_team varchar</a:t>
            </a:r>
          </a:p>
          <a:p>
            <a:endParaRPr lang="en-IN" sz="1200" b="1" dirty="0">
              <a:solidFill>
                <a:srgbClr val="008EDC"/>
              </a:solidFill>
            </a:endParaRPr>
          </a:p>
          <a:p>
            <a:r>
              <a:rPr lang="en-IN" sz="1200" b="1" dirty="0">
                <a:solidFill>
                  <a:srgbClr val="008EDC"/>
                </a:solidFill>
              </a:rPr>
              <a:t>);</a:t>
            </a:r>
          </a:p>
          <a:p>
            <a:r>
              <a:rPr lang="en-IN" sz="1200" b="1" dirty="0">
                <a:solidFill>
                  <a:schemeClr val="accent3"/>
                </a:solidFill>
              </a:rPr>
              <a:t>copy</a:t>
            </a:r>
            <a:r>
              <a:rPr lang="en-IN" sz="1200" b="1" dirty="0">
                <a:solidFill>
                  <a:srgbClr val="008EDC"/>
                </a:solidFill>
              </a:rPr>
              <a:t> ipl_ball </a:t>
            </a:r>
            <a:r>
              <a:rPr lang="en-IN" sz="1200" b="1" dirty="0">
                <a:solidFill>
                  <a:schemeClr val="accent3"/>
                </a:solidFill>
              </a:rPr>
              <a:t>from</a:t>
            </a:r>
            <a:r>
              <a:rPr lang="en-IN" sz="1200" b="1" dirty="0">
                <a:solidFill>
                  <a:srgbClr val="008EDC"/>
                </a:solidFill>
              </a:rPr>
              <a:t> 'C:\Program Files\PostgreSQL\16\IPL Dataset\IPL Dataset\IPL_Ball.csv' </a:t>
            </a:r>
            <a:r>
              <a:rPr lang="en-IN" sz="1200" b="1" dirty="0">
                <a:solidFill>
                  <a:schemeClr val="accent3"/>
                </a:solidFill>
              </a:rPr>
              <a:t>delimiter</a:t>
            </a:r>
            <a:r>
              <a:rPr lang="en-IN" sz="1200" b="1" dirty="0">
                <a:solidFill>
                  <a:srgbClr val="008EDC"/>
                </a:solidFill>
              </a:rPr>
              <a:t> ',' </a:t>
            </a:r>
            <a:r>
              <a:rPr lang="en-IN" sz="1200" b="1" dirty="0">
                <a:solidFill>
                  <a:schemeClr val="accent3"/>
                </a:solidFill>
              </a:rPr>
              <a:t>csv header</a:t>
            </a:r>
            <a:r>
              <a:rPr lang="en-IN" sz="1200" b="1" dirty="0">
                <a:solidFill>
                  <a:srgbClr val="008EDC"/>
                </a:solidFill>
              </a:rPr>
              <a:t>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84910B-90B8-E8A6-ADD0-5A39927DD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23" b="-2047"/>
          <a:stretch/>
        </p:blipFill>
        <p:spPr>
          <a:xfrm>
            <a:off x="6057900" y="1609076"/>
            <a:ext cx="5734050" cy="477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84748" y="3335059"/>
            <a:ext cx="3993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accent3"/>
                </a:solidFill>
                <a:effectLst/>
                <a:latin typeface="__Source_Sans_3_f93b20"/>
              </a:rPr>
              <a:t>select dismissal_kind,count(dismissal_kind) from deliveries_v02 where not dismissal_kind='NA' group by dismissal_kind</a:t>
            </a:r>
            <a:br>
              <a:rPr lang="en-US" sz="1600" b="1" dirty="0">
                <a:solidFill>
                  <a:schemeClr val="accent3"/>
                </a:solidFill>
              </a:rPr>
            </a:b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EDC"/>
                </a:solidFill>
                <a:highlight>
                  <a:srgbClr val="FFFFFF"/>
                </a:highlight>
                <a:latin typeface="Inter var experimental"/>
              </a:rPr>
              <a:t>6. </a:t>
            </a:r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Inter var experimental"/>
              </a:rPr>
              <a:t>Write a query to fetch the total number of dismissals by dismissal kinds where dismissal kind is not NA</a:t>
            </a:r>
          </a:p>
          <a:p>
            <a:pPr algn="l"/>
            <a:endParaRPr lang="en-US" sz="1600" b="1" i="0" dirty="0">
              <a:solidFill>
                <a:srgbClr val="008EDC"/>
              </a:solidFill>
              <a:effectLst/>
              <a:highlight>
                <a:srgbClr val="FFFFFF"/>
              </a:highlight>
              <a:latin typeface="Inter var experiment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7B94D-FE03-7822-32C6-C79E0DE3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51" y="2363995"/>
            <a:ext cx="2623273" cy="32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6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84748" y="3335059"/>
            <a:ext cx="3993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select bowler,sum(extra_runs) as conceded_extra_runs from deliveries_v02 group by bowler order by bowler desc limit 5;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008EDC"/>
                </a:solidFill>
                <a:highlight>
                  <a:srgbClr val="FFFFFF"/>
                </a:highlight>
                <a:latin typeface="Inter var experimental"/>
              </a:rPr>
              <a:t>7. </a:t>
            </a:r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Inter var experimental"/>
              </a:rPr>
              <a:t>Write a query to get the top 5 bowlers who conceded maximum extra runs from the </a:t>
            </a:r>
            <a:r>
              <a:rPr lang="en-US" sz="1600" b="1" i="1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Inter var experimental"/>
              </a:rPr>
              <a:t>deliveries </a:t>
            </a:r>
            <a:r>
              <a:rPr lang="en-US" sz="1600" b="1" i="0" dirty="0">
                <a:solidFill>
                  <a:srgbClr val="008EDC"/>
                </a:solidFill>
                <a:effectLst/>
                <a:highlight>
                  <a:srgbClr val="FFFFFF"/>
                </a:highlight>
                <a:latin typeface="Inter var experimental"/>
              </a:rPr>
              <a:t>table</a:t>
            </a:r>
            <a:r>
              <a:rPr lang="en-US" sz="1600" b="1" dirty="0">
                <a:solidFill>
                  <a:srgbClr val="008EDC"/>
                </a:solidFill>
                <a:highlight>
                  <a:srgbClr val="FFFFFF"/>
                </a:highlight>
                <a:latin typeface="Inter var experimental"/>
              </a:rPr>
              <a:t>.</a:t>
            </a:r>
            <a:endParaRPr lang="en-US" sz="1600" b="1" i="0" dirty="0">
              <a:solidFill>
                <a:srgbClr val="008EDC"/>
              </a:solidFill>
              <a:effectLst/>
              <a:highlight>
                <a:srgbClr val="FFFFFF"/>
              </a:highlight>
              <a:latin typeface="Inter var experiment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2E981-8765-5589-C33B-3BBF42F6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71" y="2781997"/>
            <a:ext cx="3456450" cy="23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998998" y="2411134"/>
            <a:ext cx="1048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create table deliveries_v03 as(select a.* ,b.venue,b.date from deliveries_v02 as a full join ipl_matches as b on a.id=b.id);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highlight>
                  <a:srgbClr val="FFFFFF"/>
                </a:highlight>
                <a:latin typeface="Inter var experimental"/>
              </a:rPr>
              <a:t>8. 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Write a query to create a table named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deliveries_v03 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with all the columns of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deliveries_v02 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table and two additional column (named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venue 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and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match_date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) of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venue 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and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date 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from table </a:t>
            </a:r>
            <a:r>
              <a:rPr lang="en-US" sz="1600" b="1" i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matches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FF"/>
                </a:highlight>
                <a:latin typeface="Inter var experimental"/>
              </a:rPr>
              <a:t>.</a:t>
            </a:r>
            <a:endParaRPr lang="en-US" sz="1600" b="1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Inter var experiment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0CEE9-8838-9262-5E50-60E64584D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6" r="54"/>
          <a:stretch/>
        </p:blipFill>
        <p:spPr>
          <a:xfrm>
            <a:off x="396084" y="2997206"/>
            <a:ext cx="11399831" cy="287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420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Additional Questions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58324" y="3309394"/>
            <a:ext cx="5376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select distinct extract(year from date) as yearwise_total_run,sum(total_runs) as total_runs</a:t>
            </a:r>
          </a:p>
          <a:p>
            <a:pPr algn="l"/>
            <a:r>
              <a:rPr lang="en-US" sz="16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__Source_Sans_3_f93b20"/>
              </a:rPr>
              <a:t>from deliveries_v03 where venue='Eden Gardens' group by yearwise_total_run;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52A957F-AF6E-9E05-428E-6F681266D136}"/>
              </a:ext>
            </a:extLst>
          </p:cNvPr>
          <p:cNvSpPr txBox="1"/>
          <p:nvPr/>
        </p:nvSpPr>
        <p:spPr>
          <a:xfrm>
            <a:off x="930442" y="1700398"/>
            <a:ext cx="9663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highlight>
                  <a:srgbClr val="FFFFFF"/>
                </a:highlight>
                <a:latin typeface="Inter var experimental"/>
              </a:rPr>
              <a:t>9.</a:t>
            </a:r>
            <a:r>
              <a:rPr lang="en-US" sz="16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Inter var experimental"/>
              </a:rPr>
              <a:t> Write a query to fetch the total runs scored for each venue and order it in the descending order of total runs scored.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2F5179-8E6E-6DDC-81CE-8718678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2383314"/>
            <a:ext cx="2715758" cy="38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46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44" y="3158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217" r="17217"/>
          <a:stretch/>
        </p:blipFill>
        <p:spPr>
          <a:xfrm>
            <a:off x="5245189" y="1"/>
            <a:ext cx="6943003" cy="5934621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D5128A-AD61-8B32-528F-CCDF9C55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88" y="4732950"/>
            <a:ext cx="1564215" cy="1578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067BD0-EE41-72A6-3D5E-178A09398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892137" y="2253607"/>
            <a:ext cx="1953662" cy="30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643" y="604325"/>
            <a:ext cx="6246281" cy="676275"/>
          </a:xfrm>
        </p:spPr>
        <p:txBody>
          <a:bodyPr>
            <a:normAutofit/>
          </a:bodyPr>
          <a:lstStyle/>
          <a:p>
            <a:r>
              <a:rPr lang="en-US" dirty="0"/>
              <a:t>IMPORTING DATASETS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6046E-CC73-B250-23DA-03CCA4F771C6}"/>
              </a:ext>
            </a:extLst>
          </p:cNvPr>
          <p:cNvSpPr txBox="1"/>
          <p:nvPr/>
        </p:nvSpPr>
        <p:spPr>
          <a:xfrm>
            <a:off x="962025" y="1865857"/>
            <a:ext cx="54768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accent3"/>
                </a:solidFill>
              </a:rPr>
              <a:t>create table </a:t>
            </a:r>
            <a:r>
              <a:rPr lang="en-IN" sz="1200" b="1" dirty="0">
                <a:solidFill>
                  <a:schemeClr val="accent4"/>
                </a:solidFill>
              </a:rPr>
              <a:t>ipl_matches (id numeric,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city text,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date date,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player_of_match text,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venue text,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neutral_venuenumeric,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team1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team2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toss_winner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toss_decision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winner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result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result_margin numeric,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eliminator text,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method varchar,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umpire1 text,</a:t>
            </a:r>
          </a:p>
          <a:p>
            <a:r>
              <a:rPr lang="en-IN" sz="1200" b="1" dirty="0">
                <a:solidFill>
                  <a:schemeClr val="accent4"/>
                </a:solidFill>
              </a:rPr>
              <a:t>			umpire2 text</a:t>
            </a:r>
          </a:p>
          <a:p>
            <a:endParaRPr lang="en-IN" sz="1200" b="1" dirty="0">
              <a:solidFill>
                <a:schemeClr val="accent4"/>
              </a:solidFill>
            </a:endParaRPr>
          </a:p>
          <a:p>
            <a:r>
              <a:rPr lang="en-IN" sz="1200" b="1" dirty="0">
                <a:solidFill>
                  <a:schemeClr val="accent4"/>
                </a:solidFill>
              </a:rPr>
              <a:t>);</a:t>
            </a:r>
          </a:p>
          <a:p>
            <a:endParaRPr lang="en-IN" sz="1200" b="1" dirty="0">
              <a:solidFill>
                <a:schemeClr val="accent4"/>
              </a:solidFill>
            </a:endParaRPr>
          </a:p>
          <a:p>
            <a:r>
              <a:rPr lang="en-IN" sz="1200" b="1" dirty="0">
                <a:solidFill>
                  <a:schemeClr val="accent3"/>
                </a:solidFill>
              </a:rPr>
              <a:t>copy</a:t>
            </a:r>
            <a:r>
              <a:rPr lang="en-IN" sz="1200" b="1" dirty="0">
                <a:solidFill>
                  <a:schemeClr val="accent4"/>
                </a:solidFill>
              </a:rPr>
              <a:t> ipl_matches </a:t>
            </a:r>
            <a:r>
              <a:rPr lang="en-IN" sz="1200" b="1" dirty="0">
                <a:solidFill>
                  <a:schemeClr val="accent3"/>
                </a:solidFill>
              </a:rPr>
              <a:t>from</a:t>
            </a:r>
            <a:r>
              <a:rPr lang="en-IN" sz="1200" b="1" dirty="0">
                <a:solidFill>
                  <a:schemeClr val="accent4"/>
                </a:solidFill>
              </a:rPr>
              <a:t> 'C:\Program Files\PostgreSQL\16\IPL Dataset\IPL Dataset\IPL_matches.csv' </a:t>
            </a:r>
            <a:r>
              <a:rPr lang="en-IN" sz="1200" b="1" dirty="0">
                <a:solidFill>
                  <a:schemeClr val="accent3"/>
                </a:solidFill>
              </a:rPr>
              <a:t>delimiter</a:t>
            </a:r>
            <a:r>
              <a:rPr lang="en-IN" sz="1200" b="1" dirty="0">
                <a:solidFill>
                  <a:schemeClr val="accent4"/>
                </a:solidFill>
              </a:rPr>
              <a:t>  ',’ </a:t>
            </a:r>
            <a:r>
              <a:rPr lang="en-IN" sz="1200" b="1" dirty="0">
                <a:solidFill>
                  <a:schemeClr val="accent3"/>
                </a:solidFill>
              </a:rPr>
              <a:t>csv header</a:t>
            </a:r>
            <a:r>
              <a:rPr lang="en-IN" sz="1200" b="1" dirty="0">
                <a:solidFill>
                  <a:schemeClr val="accent4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7B349-BF9E-F213-C75B-A832E62A0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9"/>
          <a:stretch/>
        </p:blipFill>
        <p:spPr>
          <a:xfrm>
            <a:off x="6372225" y="1523783"/>
            <a:ext cx="5610226" cy="494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3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Q1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3332" y="830199"/>
            <a:ext cx="9760468" cy="855989"/>
          </a:xfrm>
        </p:spPr>
        <p:txBody>
          <a:bodyPr>
            <a:normAutofit/>
          </a:bodyPr>
          <a:lstStyle/>
          <a:p>
            <a:r>
              <a:rPr lang="en-US" dirty="0"/>
              <a:t>Our first priority is to get 2-3 players with high Strike Rate who have faced at least 500 balls and to do that we have to make a list of 10 players we want to bid in the auction.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DBA68-4C21-69C2-4DE0-3407444DB7EA}"/>
              </a:ext>
            </a:extLst>
          </p:cNvPr>
          <p:cNvSpPr txBox="1"/>
          <p:nvPr/>
        </p:nvSpPr>
        <p:spPr>
          <a:xfrm>
            <a:off x="812290" y="1723215"/>
            <a:ext cx="7435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30F64"/>
                </a:solidFill>
              </a:rPr>
              <a:t>select</a:t>
            </a:r>
            <a:r>
              <a:rPr lang="en-US" sz="1400" dirty="0">
                <a:solidFill>
                  <a:srgbClr val="D30F64"/>
                </a:solidFill>
              </a:rPr>
              <a:t> </a:t>
            </a:r>
            <a:r>
              <a:rPr lang="en-US" sz="1400" dirty="0"/>
              <a:t>batsman, </a:t>
            </a:r>
            <a:r>
              <a:rPr lang="en-US" sz="1400" b="1" dirty="0">
                <a:solidFill>
                  <a:schemeClr val="accent3"/>
                </a:solidFill>
              </a:rPr>
              <a:t>cast</a:t>
            </a:r>
            <a:r>
              <a:rPr lang="en-US" sz="1400" dirty="0"/>
              <a:t>(strike_rate </a:t>
            </a:r>
            <a:r>
              <a:rPr lang="en-US" sz="1400" b="1" dirty="0">
                <a:solidFill>
                  <a:schemeClr val="accent3"/>
                </a:solidFill>
              </a:rPr>
              <a:t>as decimal</a:t>
            </a:r>
            <a:r>
              <a:rPr lang="en-US" sz="1400" dirty="0"/>
              <a:t>(4,1)),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dense_rank</a:t>
            </a:r>
            <a:r>
              <a:rPr lang="en-US" sz="1400" dirty="0"/>
              <a:t>()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accent3"/>
                </a:solidFill>
              </a:rPr>
              <a:t>over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(</a:t>
            </a:r>
            <a:r>
              <a:rPr lang="en-US" sz="1400" b="1" dirty="0">
                <a:solidFill>
                  <a:schemeClr val="accent3"/>
                </a:solidFill>
              </a:rPr>
              <a:t>order by </a:t>
            </a:r>
            <a:r>
              <a:rPr lang="en-US" sz="1400" dirty="0"/>
              <a:t>strike_rate </a:t>
            </a:r>
            <a:r>
              <a:rPr lang="en-US" sz="1400" b="1" dirty="0">
                <a:solidFill>
                  <a:schemeClr val="accent3"/>
                </a:solidFill>
              </a:rPr>
              <a:t>desc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/>
              <a:t> player_rank </a:t>
            </a:r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/>
              <a:t>(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batsman, </a:t>
            </a:r>
            <a:r>
              <a:rPr lang="en-US" sz="1400" b="1" dirty="0">
                <a:solidFill>
                  <a:schemeClr val="accent3"/>
                </a:solidFill>
              </a:rPr>
              <a:t>cast</a:t>
            </a:r>
            <a:r>
              <a:rPr lang="en-US" sz="1400" dirty="0"/>
              <a:t>(player_total_runs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/>
              <a:t> float)/balls_faced*100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/>
              <a:t> strike_rate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/>
              <a:t> (</a:t>
            </a:r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/>
              <a:t> batsman,sum(batsman_runs)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/>
              <a:t> player_total_runs, </a:t>
            </a:r>
            <a:r>
              <a:rPr lang="en-US" sz="1400" b="1" dirty="0">
                <a:solidFill>
                  <a:schemeClr val="accent3"/>
                </a:solidFill>
              </a:rPr>
              <a:t>count</a:t>
            </a:r>
            <a:r>
              <a:rPr lang="en-US" sz="1400" dirty="0"/>
              <a:t>(ball)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/>
              <a:t> balls_faced </a:t>
            </a:r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/>
              <a:t> ipl_ball </a:t>
            </a:r>
            <a:r>
              <a:rPr lang="en-US" sz="1400" b="1" dirty="0">
                <a:solidFill>
                  <a:schemeClr val="accent3"/>
                </a:solidFill>
              </a:rPr>
              <a:t>group by </a:t>
            </a:r>
            <a:r>
              <a:rPr lang="en-US" sz="1400" dirty="0"/>
              <a:t>batsman) </a:t>
            </a:r>
            <a:r>
              <a:rPr lang="en-US" sz="1400" b="1" dirty="0">
                <a:solidFill>
                  <a:schemeClr val="accent3"/>
                </a:solidFill>
              </a:rPr>
              <a:t>as a where</a:t>
            </a:r>
            <a:r>
              <a:rPr lang="en-US" sz="1400" dirty="0"/>
              <a:t> balls_faced&gt;500) </a:t>
            </a:r>
            <a:r>
              <a:rPr lang="en-US" sz="1400" b="1" dirty="0">
                <a:solidFill>
                  <a:schemeClr val="accent3"/>
                </a:solidFill>
              </a:rPr>
              <a:t>as b order by </a:t>
            </a:r>
            <a:r>
              <a:rPr lang="en-US" sz="1400" dirty="0"/>
              <a:t>strike_rate </a:t>
            </a:r>
            <a:r>
              <a:rPr lang="en-US" sz="1400" b="1" dirty="0">
                <a:solidFill>
                  <a:schemeClr val="accent3"/>
                </a:solidFill>
              </a:rPr>
              <a:t>desc limit 10</a:t>
            </a:r>
            <a:r>
              <a:rPr lang="en-US" sz="1400" dirty="0"/>
              <a:t>;</a:t>
            </a:r>
            <a:endParaRPr lang="en-IN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092629-304D-7D0D-FC6F-429604D6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1662153"/>
            <a:ext cx="3589261" cy="3559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D9E4E1-3CE4-3FD5-AC47-65A63498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3311145"/>
            <a:ext cx="6102909" cy="27536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174" y="84327"/>
            <a:ext cx="2157776" cy="782638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Q2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0201" y="745465"/>
            <a:ext cx="5105400" cy="101463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b="0" dirty="0"/>
              <a:t>We need to get 2-3 players with good Average who have played more the 2 ipl seasons and to do that we have to make a list of 10 players.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44E6B-9C5F-DC60-7685-9F881F539C4C}"/>
              </a:ext>
            </a:extLst>
          </p:cNvPr>
          <p:cNvSpPr txBox="1"/>
          <p:nvPr/>
        </p:nvSpPr>
        <p:spPr>
          <a:xfrm>
            <a:off x="6586174" y="2414367"/>
            <a:ext cx="58454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008EDC"/>
                </a:solidFill>
              </a:rPr>
              <a:t> batsman, player_average, </a:t>
            </a:r>
            <a:r>
              <a:rPr lang="en-US" sz="1400" dirty="0">
                <a:solidFill>
                  <a:schemeClr val="accent3"/>
                </a:solidFill>
              </a:rPr>
              <a:t>dense_rank() over (order by </a:t>
            </a:r>
            <a:r>
              <a:rPr lang="en-US" sz="1400" dirty="0">
                <a:solidFill>
                  <a:srgbClr val="008EDC"/>
                </a:solidFill>
              </a:rPr>
              <a:t>player_average </a:t>
            </a:r>
            <a:r>
              <a:rPr lang="en-US" sz="1400" dirty="0">
                <a:solidFill>
                  <a:schemeClr val="accent3"/>
                </a:solidFill>
              </a:rPr>
              <a:t>desc</a:t>
            </a:r>
            <a:r>
              <a:rPr lang="en-US" sz="1400" dirty="0">
                <a:solidFill>
                  <a:srgbClr val="008EDC"/>
                </a:solidFill>
              </a:rPr>
              <a:t>)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from (select *, cast</a:t>
            </a:r>
            <a:r>
              <a:rPr lang="en-US" sz="1400" dirty="0">
                <a:solidFill>
                  <a:srgbClr val="008EDC"/>
                </a:solidFill>
              </a:rPr>
              <a:t>(</a:t>
            </a:r>
            <a:r>
              <a:rPr lang="en-US" sz="1400" dirty="0">
                <a:solidFill>
                  <a:schemeClr val="accent3"/>
                </a:solidFill>
              </a:rPr>
              <a:t>avg</a:t>
            </a:r>
            <a:r>
              <a:rPr lang="en-US" sz="1400" dirty="0">
                <a:solidFill>
                  <a:srgbClr val="008EDC"/>
                </a:solidFill>
              </a:rPr>
              <a:t>(total_runs/dismissed_no)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decimal</a:t>
            </a:r>
            <a:r>
              <a:rPr lang="en-US" sz="1400" dirty="0">
                <a:solidFill>
                  <a:srgbClr val="008EDC"/>
                </a:solidFill>
              </a:rPr>
              <a:t>(3,1))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player_average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rgbClr val="008EDC"/>
                </a:solidFill>
              </a:rPr>
              <a:t> (</a:t>
            </a:r>
            <a:r>
              <a:rPr lang="en-US" sz="1400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008EDC"/>
                </a:solidFill>
              </a:rPr>
              <a:t> batsman, </a:t>
            </a:r>
            <a:r>
              <a:rPr lang="en-US" sz="1400" dirty="0">
                <a:solidFill>
                  <a:schemeClr val="accent3"/>
                </a:solidFill>
              </a:rPr>
              <a:t>sum</a:t>
            </a:r>
            <a:r>
              <a:rPr lang="en-US" sz="1400" dirty="0">
                <a:solidFill>
                  <a:srgbClr val="008EDC"/>
                </a:solidFill>
              </a:rPr>
              <a:t>(batsman_runs)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total_runs, </a:t>
            </a:r>
            <a:r>
              <a:rPr lang="en-US" sz="1400" dirty="0">
                <a:solidFill>
                  <a:schemeClr val="accent3"/>
                </a:solidFill>
              </a:rPr>
              <a:t>sum</a:t>
            </a:r>
            <a:r>
              <a:rPr lang="en-US" sz="1400" dirty="0">
                <a:solidFill>
                  <a:srgbClr val="008EDC"/>
                </a:solidFill>
              </a:rPr>
              <a:t>(is_wicket)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dismissed_no,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count</a:t>
            </a:r>
            <a:r>
              <a:rPr lang="en-US" sz="1400" dirty="0">
                <a:solidFill>
                  <a:srgbClr val="008EDC"/>
                </a:solidFill>
              </a:rPr>
              <a:t>(</a:t>
            </a:r>
            <a:r>
              <a:rPr lang="en-US" sz="1400" dirty="0">
                <a:solidFill>
                  <a:schemeClr val="accent3"/>
                </a:solidFill>
              </a:rPr>
              <a:t>distinct extract</a:t>
            </a:r>
            <a:r>
              <a:rPr lang="en-US" sz="1400" dirty="0">
                <a:solidFill>
                  <a:srgbClr val="008EDC"/>
                </a:solidFill>
              </a:rPr>
              <a:t>(</a:t>
            </a:r>
            <a:r>
              <a:rPr lang="en-US" sz="1400" dirty="0">
                <a:solidFill>
                  <a:schemeClr val="accent3"/>
                </a:solidFill>
              </a:rPr>
              <a:t>year from </a:t>
            </a:r>
            <a:r>
              <a:rPr lang="en-US" sz="1400" dirty="0">
                <a:solidFill>
                  <a:srgbClr val="008EDC"/>
                </a:solidFill>
              </a:rPr>
              <a:t>date))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played_years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from </a:t>
            </a:r>
            <a:r>
              <a:rPr lang="en-US" sz="1400" dirty="0">
                <a:solidFill>
                  <a:srgbClr val="008EDC"/>
                </a:solidFill>
              </a:rPr>
              <a:t>(</a:t>
            </a:r>
            <a:r>
              <a:rPr lang="en-US" sz="1400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008EDC"/>
                </a:solidFill>
              </a:rPr>
              <a:t> a.batsman, a.batsman_runs, a.is_wicket, b.date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rgbClr val="008EDC"/>
                </a:solidFill>
              </a:rPr>
              <a:t> ipl_ball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a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full join</a:t>
            </a:r>
            <a:r>
              <a:rPr lang="en-US" sz="1400" dirty="0">
                <a:solidFill>
                  <a:srgbClr val="008EDC"/>
                </a:solidFill>
              </a:rPr>
              <a:t> ipl_matches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b </a:t>
            </a:r>
            <a:r>
              <a:rPr lang="en-US" sz="1400" dirty="0">
                <a:solidFill>
                  <a:schemeClr val="accent3"/>
                </a:solidFill>
              </a:rPr>
              <a:t>on</a:t>
            </a:r>
            <a:r>
              <a:rPr lang="en-US" sz="1400" dirty="0">
                <a:solidFill>
                  <a:srgbClr val="008EDC"/>
                </a:solidFill>
              </a:rPr>
              <a:t> a.id = b.id)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c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group by </a:t>
            </a:r>
            <a:r>
              <a:rPr lang="en-US" sz="1400" dirty="0">
                <a:solidFill>
                  <a:srgbClr val="008EDC"/>
                </a:solidFill>
              </a:rPr>
              <a:t>batsman)</a:t>
            </a:r>
            <a:r>
              <a:rPr lang="en-US" sz="1400" dirty="0">
                <a:solidFill>
                  <a:schemeClr val="accent3"/>
                </a:solidFill>
              </a:rPr>
              <a:t> as </a:t>
            </a:r>
            <a:r>
              <a:rPr lang="en-US" sz="1400" dirty="0">
                <a:solidFill>
                  <a:srgbClr val="008EDC"/>
                </a:solidFill>
              </a:rPr>
              <a:t>d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group by </a:t>
            </a:r>
            <a:r>
              <a:rPr lang="en-US" sz="1400" dirty="0">
                <a:solidFill>
                  <a:srgbClr val="008EDC"/>
                </a:solidFill>
              </a:rPr>
              <a:t>batsman, total_runs, dismissed_no, played_years 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having</a:t>
            </a:r>
            <a:r>
              <a:rPr lang="en-US" sz="1400" dirty="0">
                <a:solidFill>
                  <a:srgbClr val="008EDC"/>
                </a:solidFill>
              </a:rPr>
              <a:t> dismissed_no &gt;= 1 </a:t>
            </a:r>
            <a:r>
              <a:rPr lang="en-US" sz="1400" dirty="0">
                <a:solidFill>
                  <a:schemeClr val="accent3"/>
                </a:solidFill>
              </a:rPr>
              <a:t>and </a:t>
            </a:r>
            <a:r>
              <a:rPr lang="en-US" sz="1400" dirty="0">
                <a:solidFill>
                  <a:srgbClr val="008EDC"/>
                </a:solidFill>
              </a:rPr>
              <a:t>played_years &gt; 2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order by </a:t>
            </a:r>
            <a:r>
              <a:rPr lang="en-US" sz="1400" dirty="0">
                <a:solidFill>
                  <a:srgbClr val="008EDC"/>
                </a:solidFill>
              </a:rPr>
              <a:t>player_average </a:t>
            </a:r>
            <a:r>
              <a:rPr lang="en-US" sz="1400" dirty="0">
                <a:solidFill>
                  <a:schemeClr val="accent3"/>
                </a:solidFill>
              </a:rPr>
              <a:t>desc</a:t>
            </a:r>
            <a:r>
              <a:rPr lang="en-US" sz="1400" dirty="0">
                <a:solidFill>
                  <a:srgbClr val="008EDC"/>
                </a:solidFill>
              </a:rPr>
              <a:t>) </a:t>
            </a:r>
            <a:r>
              <a:rPr lang="en-US" sz="1400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008EDC"/>
                </a:solidFill>
              </a:rPr>
              <a:t> e </a:t>
            </a:r>
            <a:r>
              <a:rPr lang="en-US" sz="1400" dirty="0">
                <a:solidFill>
                  <a:schemeClr val="accent3"/>
                </a:solidFill>
              </a:rPr>
              <a:t>limit</a:t>
            </a:r>
            <a:r>
              <a:rPr lang="en-US" sz="1400" dirty="0">
                <a:solidFill>
                  <a:srgbClr val="008EDC"/>
                </a:solidFill>
              </a:rPr>
              <a:t> 10;</a:t>
            </a:r>
            <a:endParaRPr lang="en-IN" sz="1400" dirty="0">
              <a:solidFill>
                <a:srgbClr val="008ED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A5A751-641B-B691-EA5C-FE983B991D48}"/>
              </a:ext>
            </a:extLst>
          </p:cNvPr>
          <p:cNvSpPr/>
          <p:nvPr/>
        </p:nvSpPr>
        <p:spPr>
          <a:xfrm rot="10800000">
            <a:off x="243068" y="208344"/>
            <a:ext cx="6103475" cy="6470248"/>
          </a:xfrm>
          <a:prstGeom prst="rect">
            <a:avLst/>
          </a:prstGeom>
          <a:gradFill flip="none" rotWithShape="1">
            <a:gsLst>
              <a:gs pos="12000">
                <a:schemeClr val="accent1">
                  <a:alpha val="16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347BF2-62C4-9EE8-5160-31D7CF19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1"/>
          <a:stretch/>
        </p:blipFill>
        <p:spPr>
          <a:xfrm>
            <a:off x="357348" y="3399601"/>
            <a:ext cx="3422248" cy="319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6A34F-DE40-09D7-4C54-1571527A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96" y="218814"/>
            <a:ext cx="5131401" cy="30825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0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08" y="354964"/>
            <a:ext cx="4503295" cy="782638"/>
          </a:xfrm>
        </p:spPr>
        <p:txBody>
          <a:bodyPr/>
          <a:lstStyle/>
          <a:p>
            <a:r>
              <a:rPr lang="en-US" dirty="0"/>
              <a:t>Q3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30349" y="467344"/>
            <a:ext cx="10350015" cy="701675"/>
          </a:xfrm>
        </p:spPr>
        <p:txBody>
          <a:bodyPr/>
          <a:lstStyle/>
          <a:p>
            <a:r>
              <a:rPr lang="en-US" sz="1600" dirty="0"/>
              <a:t>Now we need to get 2-3 Hard-hitting players who have scored most runs in boundaries and have played more the 2 ipl season.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7DD411-BB94-C045-3BC8-6ED6EC91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87" y="2906127"/>
            <a:ext cx="5453098" cy="3275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23C85-0C38-02AE-F0BA-ED09ABBF73AF}"/>
              </a:ext>
            </a:extLst>
          </p:cNvPr>
          <p:cNvSpPr txBox="1"/>
          <p:nvPr/>
        </p:nvSpPr>
        <p:spPr>
          <a:xfrm>
            <a:off x="746408" y="1137602"/>
            <a:ext cx="112265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batsman, </a:t>
            </a:r>
            <a:r>
              <a:rPr lang="en-US" sz="1400" b="1" dirty="0">
                <a:solidFill>
                  <a:schemeClr val="accent3"/>
                </a:solidFill>
              </a:rPr>
              <a:t>cast</a:t>
            </a:r>
            <a:r>
              <a:rPr lang="en-US" sz="1400" dirty="0">
                <a:solidFill>
                  <a:schemeClr val="accent1"/>
                </a:solidFill>
              </a:rPr>
              <a:t>(boundary_percentage </a:t>
            </a:r>
            <a:r>
              <a:rPr lang="en-US" sz="1400" b="1" dirty="0">
                <a:solidFill>
                  <a:schemeClr val="accent3"/>
                </a:solidFill>
              </a:rPr>
              <a:t> AS decimal</a:t>
            </a:r>
            <a:r>
              <a:rPr lang="en-US" sz="1400" dirty="0">
                <a:solidFill>
                  <a:schemeClr val="accent1"/>
                </a:solidFill>
              </a:rPr>
              <a:t>(3,1)),</a:t>
            </a:r>
            <a:r>
              <a:rPr lang="en-US" sz="1400" b="1" dirty="0">
                <a:solidFill>
                  <a:schemeClr val="accent3"/>
                </a:solidFill>
              </a:rPr>
              <a:t>DENSE_RANK() OVER 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ORDER BY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boundary_percentage </a:t>
            </a:r>
            <a:r>
              <a:rPr lang="en-US" sz="1400" b="1" dirty="0">
                <a:solidFill>
                  <a:schemeClr val="accent3"/>
                </a:solidFill>
              </a:rPr>
              <a:t>DESC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 SELECT</a:t>
            </a:r>
            <a:r>
              <a:rPr lang="en-US" sz="1400" dirty="0">
                <a:solidFill>
                  <a:schemeClr val="accent1"/>
                </a:solidFill>
              </a:rPr>
              <a:t> *, (</a:t>
            </a:r>
            <a:r>
              <a:rPr lang="en-US" sz="1400" b="1" dirty="0">
                <a:solidFill>
                  <a:schemeClr val="accent3"/>
                </a:solidFill>
              </a:rPr>
              <a:t>CAST </a:t>
            </a:r>
            <a:r>
              <a:rPr lang="en-US" sz="1400" dirty="0">
                <a:solidFill>
                  <a:schemeClr val="accent1"/>
                </a:solidFill>
              </a:rPr>
              <a:t>(boundary_runs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float) / total_runs*100)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boundary_percentage </a:t>
            </a:r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SELECT </a:t>
            </a:r>
            <a:r>
              <a:rPr lang="en-US" sz="1400" dirty="0">
                <a:solidFill>
                  <a:schemeClr val="accent1"/>
                </a:solidFill>
              </a:rPr>
              <a:t>batsman,total_runs, </a:t>
            </a:r>
            <a:r>
              <a:rPr lang="en-US" sz="1400" b="1" dirty="0">
                <a:solidFill>
                  <a:schemeClr val="accent3"/>
                </a:solidFill>
              </a:rPr>
              <a:t>SUM</a:t>
            </a:r>
            <a:r>
              <a:rPr lang="en-US" sz="1400" dirty="0">
                <a:solidFill>
                  <a:schemeClr val="accent1"/>
                </a:solidFill>
              </a:rPr>
              <a:t>(batsman_runs)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boundary_runs, </a:t>
            </a:r>
            <a:r>
              <a:rPr lang="en-US" sz="1400" b="1" dirty="0">
                <a:solidFill>
                  <a:schemeClr val="accent3"/>
                </a:solidFill>
              </a:rPr>
              <a:t>COUNT</a:t>
            </a:r>
            <a:r>
              <a:rPr lang="en-US" sz="1400" dirty="0">
                <a:solidFill>
                  <a:schemeClr val="accent1"/>
                </a:solidFill>
              </a:rPr>
              <a:t>(batsman_runs)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boundaries_total, </a:t>
            </a:r>
            <a:r>
              <a:rPr lang="en-US" sz="1400" b="1" dirty="0">
                <a:solidFill>
                  <a:schemeClr val="accent3"/>
                </a:solidFill>
              </a:rPr>
              <a:t>count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dirty="0">
                <a:solidFill>
                  <a:schemeClr val="accent3"/>
                </a:solidFill>
              </a:rPr>
              <a:t>distinct extract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YEAR FROM </a:t>
            </a:r>
            <a:r>
              <a:rPr lang="en-US" sz="1400" dirty="0">
                <a:solidFill>
                  <a:schemeClr val="accent1"/>
                </a:solidFill>
              </a:rPr>
              <a:t>date))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played_years from (</a:t>
            </a:r>
            <a:r>
              <a:rPr lang="en-US" sz="12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chemeClr val="accent1"/>
                </a:solidFill>
              </a:rPr>
              <a:t> a.batsman,a.batsman_runs, </a:t>
            </a:r>
            <a:r>
              <a:rPr lang="en-US" sz="1400" b="1" dirty="0">
                <a:solidFill>
                  <a:schemeClr val="accent3"/>
                </a:solidFill>
              </a:rPr>
              <a:t>SUM</a:t>
            </a:r>
            <a:r>
              <a:rPr lang="en-US" sz="1400" dirty="0">
                <a:solidFill>
                  <a:schemeClr val="accent1"/>
                </a:solidFill>
              </a:rPr>
              <a:t>(a.batsman_runs)</a:t>
            </a:r>
            <a:r>
              <a:rPr lang="en-US" sz="1400" b="1" dirty="0">
                <a:solidFill>
                  <a:schemeClr val="accent3"/>
                </a:solidFill>
              </a:rPr>
              <a:t>OVER</a:t>
            </a:r>
            <a:r>
              <a:rPr lang="en-US" sz="1400" dirty="0">
                <a:solidFill>
                  <a:schemeClr val="accent1"/>
                </a:solidFill>
              </a:rPr>
              <a:t> (</a:t>
            </a:r>
            <a:r>
              <a:rPr lang="en-US" sz="1400" b="1" dirty="0">
                <a:solidFill>
                  <a:schemeClr val="accent3"/>
                </a:solidFill>
              </a:rPr>
              <a:t>PARTITION BY</a:t>
            </a:r>
            <a:r>
              <a:rPr lang="en-US" sz="1400" dirty="0">
                <a:solidFill>
                  <a:schemeClr val="accent1"/>
                </a:solidFill>
              </a:rPr>
              <a:t> a.batsman)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total_runs,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b.date </a:t>
            </a:r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chemeClr val="accent1"/>
                </a:solidFill>
              </a:rPr>
              <a:t> ipl_ball</a:t>
            </a:r>
            <a:r>
              <a:rPr lang="en-US" sz="1400" b="1" dirty="0">
                <a:solidFill>
                  <a:schemeClr val="accent3"/>
                </a:solidFill>
              </a:rPr>
              <a:t> AS 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FULL JOIN</a:t>
            </a:r>
            <a:r>
              <a:rPr lang="en-US" sz="1400" dirty="0">
                <a:solidFill>
                  <a:schemeClr val="accent1"/>
                </a:solidFill>
              </a:rPr>
              <a:t> ipl_matches </a:t>
            </a:r>
            <a:r>
              <a:rPr lang="en-US" sz="1400" b="1" dirty="0">
                <a:solidFill>
                  <a:schemeClr val="accent3"/>
                </a:solidFill>
              </a:rPr>
              <a:t>AS b ON a</a:t>
            </a:r>
            <a:r>
              <a:rPr lang="en-US" sz="1400" dirty="0">
                <a:solidFill>
                  <a:schemeClr val="accent1"/>
                </a:solidFill>
              </a:rPr>
              <a:t>.id=b.id ) </a:t>
            </a:r>
            <a:r>
              <a:rPr lang="en-US" sz="1400" b="1" dirty="0">
                <a:solidFill>
                  <a:schemeClr val="accent3"/>
                </a:solidFill>
              </a:rPr>
              <a:t>AS c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WHERE</a:t>
            </a:r>
            <a:r>
              <a:rPr lang="en-US" sz="1400" dirty="0">
                <a:solidFill>
                  <a:schemeClr val="accent1"/>
                </a:solidFill>
              </a:rPr>
              <a:t> batsman_runs=4 </a:t>
            </a:r>
            <a:r>
              <a:rPr lang="en-US" sz="1400" b="1" dirty="0">
                <a:solidFill>
                  <a:schemeClr val="accent3"/>
                </a:solidFill>
              </a:rPr>
              <a:t>OR</a:t>
            </a:r>
            <a:r>
              <a:rPr lang="en-US" sz="1400" dirty="0">
                <a:solidFill>
                  <a:schemeClr val="accent1"/>
                </a:solidFill>
              </a:rPr>
              <a:t> batsman_runs=6 </a:t>
            </a:r>
            <a:r>
              <a:rPr lang="en-US" sz="1400" b="1" dirty="0">
                <a:solidFill>
                  <a:schemeClr val="accent3"/>
                </a:solidFill>
              </a:rPr>
              <a:t>GROUP BY</a:t>
            </a:r>
            <a:r>
              <a:rPr lang="en-US" sz="1400" dirty="0">
                <a:solidFill>
                  <a:schemeClr val="accent1"/>
                </a:solidFill>
              </a:rPr>
              <a:t> total_runs, batsman </a:t>
            </a:r>
            <a:r>
              <a:rPr lang="en-US" sz="1400" b="1" dirty="0">
                <a:solidFill>
                  <a:schemeClr val="accent3"/>
                </a:solidFill>
              </a:rPr>
              <a:t>ORDER BY</a:t>
            </a:r>
            <a:r>
              <a:rPr lang="en-US" sz="1400" dirty="0">
                <a:solidFill>
                  <a:schemeClr val="accent1"/>
                </a:solidFill>
              </a:rPr>
              <a:t> boundaries_total </a:t>
            </a:r>
            <a:r>
              <a:rPr lang="en-US" sz="1400" b="1" dirty="0">
                <a:solidFill>
                  <a:schemeClr val="accent3"/>
                </a:solidFill>
              </a:rPr>
              <a:t>DESC</a:t>
            </a:r>
            <a:r>
              <a:rPr lang="en-US" sz="1400" dirty="0">
                <a:solidFill>
                  <a:schemeClr val="accent1"/>
                </a:solidFill>
              </a:rPr>
              <a:t> 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chemeClr val="accent1"/>
                </a:solidFill>
              </a:rPr>
              <a:t> d </a:t>
            </a:r>
            <a:r>
              <a:rPr lang="en-US" sz="1400" b="1" dirty="0">
                <a:solidFill>
                  <a:schemeClr val="accent3"/>
                </a:solidFill>
              </a:rPr>
              <a:t>WHERE</a:t>
            </a:r>
            <a:r>
              <a:rPr lang="en-US" sz="1400" dirty="0">
                <a:solidFill>
                  <a:schemeClr val="accent1"/>
                </a:solidFill>
              </a:rPr>
              <a:t> played_years&gt;2 </a:t>
            </a:r>
            <a:r>
              <a:rPr lang="en-US" sz="1400" b="1" dirty="0">
                <a:solidFill>
                  <a:schemeClr val="accent3"/>
                </a:solidFill>
              </a:rPr>
              <a:t>ORDER BY</a:t>
            </a:r>
            <a:r>
              <a:rPr lang="en-US" sz="1400" dirty="0">
                <a:solidFill>
                  <a:schemeClr val="accent1"/>
                </a:solidFill>
              </a:rPr>
              <a:t> boundary_percentage </a:t>
            </a:r>
            <a:r>
              <a:rPr lang="en-US" sz="1400" b="1" dirty="0">
                <a:solidFill>
                  <a:schemeClr val="accent3"/>
                </a:solidFill>
              </a:rPr>
              <a:t>DESC</a:t>
            </a:r>
            <a:r>
              <a:rPr lang="en-US" sz="1400" dirty="0">
                <a:solidFill>
                  <a:schemeClr val="accent1"/>
                </a:solidFill>
              </a:rPr>
              <a:t> ) </a:t>
            </a:r>
            <a:r>
              <a:rPr lang="en-US" sz="1400" b="1" dirty="0">
                <a:solidFill>
                  <a:schemeClr val="accent3"/>
                </a:solidFill>
              </a:rPr>
              <a:t>AS e</a:t>
            </a:r>
            <a:r>
              <a:rPr lang="en-US" sz="1400" b="1" dirty="0">
                <a:solidFill>
                  <a:schemeClr val="accent1"/>
                </a:solidFill>
              </a:rPr>
              <a:t> LIMIT</a:t>
            </a:r>
            <a:r>
              <a:rPr lang="en-US" sz="1400" b="1" dirty="0">
                <a:solidFill>
                  <a:schemeClr val="accent3"/>
                </a:solidFill>
              </a:rPr>
              <a:t> 10</a:t>
            </a:r>
            <a:r>
              <a:rPr lang="en-US" sz="1400" dirty="0">
                <a:solidFill>
                  <a:schemeClr val="accent1"/>
                </a:solidFill>
              </a:rPr>
              <a:t> ;</a:t>
            </a:r>
            <a:endParaRPr lang="en-IN" sz="1400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07091F-8CB9-DC07-CC1C-AA2E77AB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94" y="2953484"/>
            <a:ext cx="3795609" cy="3082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25B832-A733-B734-25EA-BD1F6669EE5D}"/>
              </a:ext>
            </a:extLst>
          </p:cNvPr>
          <p:cNvSpPr/>
          <p:nvPr/>
        </p:nvSpPr>
        <p:spPr>
          <a:xfrm>
            <a:off x="11460379" y="5960183"/>
            <a:ext cx="1025171" cy="36512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DC911D12-80C5-1F16-1F4C-EBFB39101052}"/>
              </a:ext>
            </a:extLst>
          </p:cNvPr>
          <p:cNvSpPr txBox="1">
            <a:spLocks/>
          </p:cNvSpPr>
          <p:nvPr/>
        </p:nvSpPr>
        <p:spPr>
          <a:xfrm>
            <a:off x="10928183" y="595969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31674" cy="676275"/>
          </a:xfrm>
        </p:spPr>
        <p:txBody>
          <a:bodyPr/>
          <a:lstStyle/>
          <a:p>
            <a:pPr algn="l"/>
            <a:r>
              <a:rPr lang="en-US" dirty="0"/>
              <a:t>Q4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8488" y="849871"/>
            <a:ext cx="9282737" cy="607454"/>
          </a:xfrm>
        </p:spPr>
        <p:txBody>
          <a:bodyPr/>
          <a:lstStyle/>
          <a:p>
            <a:pPr algn="l"/>
            <a:r>
              <a:rPr lang="en-US" sz="1600" dirty="0"/>
              <a:t>Now our first priority is to get 2-3 bowlers with good economy who have bowled at least 500 balls in IPL so far, for that we will have to look at top 10 first.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CCDAD-0F9E-DD2D-CA06-2DF855090261}"/>
              </a:ext>
            </a:extLst>
          </p:cNvPr>
          <p:cNvSpPr txBox="1"/>
          <p:nvPr/>
        </p:nvSpPr>
        <p:spPr>
          <a:xfrm>
            <a:off x="2028689" y="1807129"/>
            <a:ext cx="8037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accent3"/>
                </a:solidFill>
              </a:rPr>
              <a:t>select </a:t>
            </a:r>
            <a:r>
              <a:rPr lang="en-US" sz="1100" dirty="0">
                <a:solidFill>
                  <a:srgbClr val="197DCE"/>
                </a:solidFill>
              </a:rPr>
              <a:t>bowler, </a:t>
            </a:r>
            <a:r>
              <a:rPr lang="en-US" sz="1100" b="1" dirty="0">
                <a:solidFill>
                  <a:schemeClr val="accent3"/>
                </a:solidFill>
              </a:rPr>
              <a:t>cast</a:t>
            </a:r>
            <a:r>
              <a:rPr lang="en-US" sz="1100" dirty="0">
                <a:solidFill>
                  <a:srgbClr val="197DCE"/>
                </a:solidFill>
              </a:rPr>
              <a:t>(economy </a:t>
            </a:r>
            <a:r>
              <a:rPr lang="en-US" sz="1100" b="1" dirty="0">
                <a:solidFill>
                  <a:schemeClr val="accent3"/>
                </a:solidFill>
              </a:rPr>
              <a:t>as</a:t>
            </a:r>
            <a:r>
              <a:rPr lang="en-US" sz="1100" dirty="0">
                <a:solidFill>
                  <a:srgbClr val="197DCE"/>
                </a:solidFill>
              </a:rPr>
              <a:t> decimal(2,1)), </a:t>
            </a:r>
            <a:r>
              <a:rPr lang="en-US" sz="1100" b="1" dirty="0">
                <a:solidFill>
                  <a:schemeClr val="accent3"/>
                </a:solidFill>
              </a:rPr>
              <a:t>dense_rank() over</a:t>
            </a:r>
            <a:r>
              <a:rPr lang="en-US" sz="1100" dirty="0">
                <a:solidFill>
                  <a:srgbClr val="197DCE"/>
                </a:solidFill>
              </a:rPr>
              <a:t> (</a:t>
            </a:r>
            <a:r>
              <a:rPr lang="en-US" sz="1100" b="1" dirty="0">
                <a:solidFill>
                  <a:schemeClr val="accent3"/>
                </a:solidFill>
              </a:rPr>
              <a:t>order by</a:t>
            </a:r>
            <a:r>
              <a:rPr lang="en-US" sz="1100" dirty="0">
                <a:solidFill>
                  <a:srgbClr val="197DCE"/>
                </a:solidFill>
              </a:rPr>
              <a:t> economy </a:t>
            </a:r>
            <a:r>
              <a:rPr lang="en-US" sz="1100" b="1" dirty="0">
                <a:solidFill>
                  <a:schemeClr val="accent3"/>
                </a:solidFill>
              </a:rPr>
              <a:t>asc</a:t>
            </a:r>
            <a:r>
              <a:rPr lang="en-US" sz="1100" dirty="0">
                <a:solidFill>
                  <a:srgbClr val="197DCE"/>
                </a:solidFill>
              </a:rPr>
              <a:t>)</a:t>
            </a:r>
          </a:p>
          <a:p>
            <a:pPr algn="just"/>
            <a:r>
              <a:rPr lang="en-US" sz="1100" b="1" dirty="0">
                <a:solidFill>
                  <a:schemeClr val="accent3"/>
                </a:solidFill>
              </a:rPr>
              <a:t>from </a:t>
            </a:r>
            <a:r>
              <a:rPr lang="en-US" sz="1100" dirty="0">
                <a:solidFill>
                  <a:srgbClr val="197DCE"/>
                </a:solidFill>
              </a:rPr>
              <a:t>(</a:t>
            </a:r>
            <a:r>
              <a:rPr lang="en-US" sz="1100" b="1" dirty="0">
                <a:solidFill>
                  <a:schemeClr val="accent3"/>
                </a:solidFill>
              </a:rPr>
              <a:t>select</a:t>
            </a:r>
            <a:r>
              <a:rPr lang="en-US" sz="1100" dirty="0">
                <a:solidFill>
                  <a:srgbClr val="197DCE"/>
                </a:solidFill>
              </a:rPr>
              <a:t> *, conceded_runs / </a:t>
            </a:r>
            <a:r>
              <a:rPr lang="en-US" sz="1100" b="1" dirty="0">
                <a:solidFill>
                  <a:schemeClr val="accent3"/>
                </a:solidFill>
              </a:rPr>
              <a:t>cast</a:t>
            </a:r>
            <a:r>
              <a:rPr lang="en-US" sz="1100" dirty="0">
                <a:solidFill>
                  <a:srgbClr val="197DCE"/>
                </a:solidFill>
              </a:rPr>
              <a:t> (bowled_overs </a:t>
            </a:r>
            <a:r>
              <a:rPr lang="en-US" sz="1100" b="1" dirty="0">
                <a:solidFill>
                  <a:schemeClr val="accent3"/>
                </a:solidFill>
              </a:rPr>
              <a:t>as </a:t>
            </a:r>
            <a:r>
              <a:rPr lang="en-US" sz="1100" dirty="0">
                <a:solidFill>
                  <a:srgbClr val="197DCE"/>
                </a:solidFill>
              </a:rPr>
              <a:t>decimal) </a:t>
            </a:r>
            <a:r>
              <a:rPr lang="en-US" sz="1100" b="1" dirty="0">
                <a:solidFill>
                  <a:schemeClr val="accent3"/>
                </a:solidFill>
              </a:rPr>
              <a:t>as</a:t>
            </a:r>
            <a:r>
              <a:rPr lang="en-US" sz="1100" dirty="0">
                <a:solidFill>
                  <a:srgbClr val="197DCE"/>
                </a:solidFill>
              </a:rPr>
              <a:t> economy</a:t>
            </a:r>
          </a:p>
          <a:p>
            <a:pPr algn="just"/>
            <a:r>
              <a:rPr lang="en-US" sz="1100" b="1" dirty="0">
                <a:solidFill>
                  <a:schemeClr val="accent3"/>
                </a:solidFill>
              </a:rPr>
              <a:t>from</a:t>
            </a:r>
            <a:r>
              <a:rPr lang="en-US" sz="1100" b="1" dirty="0">
                <a:solidFill>
                  <a:srgbClr val="197DCE"/>
                </a:solidFill>
              </a:rPr>
              <a:t> </a:t>
            </a:r>
            <a:r>
              <a:rPr lang="en-US" sz="1100" dirty="0">
                <a:solidFill>
                  <a:srgbClr val="197DCE"/>
                </a:solidFill>
              </a:rPr>
              <a:t>(</a:t>
            </a:r>
            <a:r>
              <a:rPr lang="en-US" sz="1100" b="1" dirty="0">
                <a:solidFill>
                  <a:schemeClr val="accent3"/>
                </a:solidFill>
              </a:rPr>
              <a:t>select</a:t>
            </a:r>
            <a:r>
              <a:rPr lang="en-US" sz="1100" dirty="0">
                <a:solidFill>
                  <a:srgbClr val="197DCE"/>
                </a:solidFill>
              </a:rPr>
              <a:t> bowler, conceded_runs, bowled_balls, </a:t>
            </a:r>
            <a:r>
              <a:rPr lang="en-US" sz="1100" b="1" dirty="0">
                <a:solidFill>
                  <a:schemeClr val="accent3"/>
                </a:solidFill>
              </a:rPr>
              <a:t>count</a:t>
            </a:r>
            <a:r>
              <a:rPr lang="en-US" sz="1100" dirty="0">
                <a:solidFill>
                  <a:srgbClr val="197DCE"/>
                </a:solidFill>
              </a:rPr>
              <a:t>(ball)  / 6  | |  ‘.’  || </a:t>
            </a:r>
            <a:r>
              <a:rPr lang="en-US" sz="1100" b="1" dirty="0">
                <a:solidFill>
                  <a:schemeClr val="accent3"/>
                </a:solidFill>
              </a:rPr>
              <a:t>count</a:t>
            </a:r>
            <a:r>
              <a:rPr lang="en-US" sz="1100" dirty="0">
                <a:solidFill>
                  <a:srgbClr val="197DCE"/>
                </a:solidFill>
              </a:rPr>
              <a:t>(ball) % 6 </a:t>
            </a:r>
            <a:r>
              <a:rPr lang="en-US" sz="1100" b="1" dirty="0">
                <a:solidFill>
                  <a:schemeClr val="accent3"/>
                </a:solidFill>
              </a:rPr>
              <a:t>as</a:t>
            </a:r>
            <a:r>
              <a:rPr lang="en-US" sz="1100" dirty="0">
                <a:solidFill>
                  <a:srgbClr val="197DCE"/>
                </a:solidFill>
              </a:rPr>
              <a:t> bowled_overs </a:t>
            </a:r>
          </a:p>
          <a:p>
            <a:pPr algn="just"/>
            <a:r>
              <a:rPr lang="en-US" sz="1100" b="1" dirty="0">
                <a:solidFill>
                  <a:schemeClr val="accent3"/>
                </a:solidFill>
              </a:rPr>
              <a:t>from </a:t>
            </a:r>
            <a:r>
              <a:rPr lang="en-US" sz="1100" dirty="0">
                <a:solidFill>
                  <a:srgbClr val="197DCE"/>
                </a:solidFill>
              </a:rPr>
              <a:t>(</a:t>
            </a:r>
            <a:r>
              <a:rPr lang="en-US" sz="1100" b="1" dirty="0">
                <a:solidFill>
                  <a:schemeClr val="accent3"/>
                </a:solidFill>
              </a:rPr>
              <a:t>select</a:t>
            </a:r>
            <a:r>
              <a:rPr lang="en-US" sz="1100" dirty="0">
                <a:solidFill>
                  <a:srgbClr val="197DCE"/>
                </a:solidFill>
              </a:rPr>
              <a:t> bowler, ball, </a:t>
            </a:r>
            <a:r>
              <a:rPr lang="en-US" sz="1100" b="1" dirty="0">
                <a:solidFill>
                  <a:schemeClr val="accent3"/>
                </a:solidFill>
              </a:rPr>
              <a:t>sum</a:t>
            </a:r>
            <a:r>
              <a:rPr lang="en-US" sz="1100" dirty="0">
                <a:solidFill>
                  <a:srgbClr val="197DCE"/>
                </a:solidFill>
              </a:rPr>
              <a:t>(total_runs) </a:t>
            </a:r>
            <a:r>
              <a:rPr lang="en-US" sz="1100" b="1" dirty="0">
                <a:solidFill>
                  <a:schemeClr val="accent3"/>
                </a:solidFill>
              </a:rPr>
              <a:t>over</a:t>
            </a:r>
            <a:r>
              <a:rPr lang="en-US" sz="1100" dirty="0">
                <a:solidFill>
                  <a:srgbClr val="197DCE"/>
                </a:solidFill>
              </a:rPr>
              <a:t> (</a:t>
            </a:r>
            <a:r>
              <a:rPr lang="en-US" sz="1100" b="1" dirty="0">
                <a:solidFill>
                  <a:schemeClr val="accent3"/>
                </a:solidFill>
              </a:rPr>
              <a:t>partition by</a:t>
            </a:r>
            <a:r>
              <a:rPr lang="en-US" sz="1100" dirty="0">
                <a:solidFill>
                  <a:srgbClr val="197DCE"/>
                </a:solidFill>
              </a:rPr>
              <a:t> bowler) </a:t>
            </a:r>
            <a:r>
              <a:rPr lang="en-US" sz="1100" b="1" dirty="0">
                <a:solidFill>
                  <a:schemeClr val="accent3"/>
                </a:solidFill>
              </a:rPr>
              <a:t>as</a:t>
            </a:r>
            <a:r>
              <a:rPr lang="en-US" sz="1100" dirty="0">
                <a:solidFill>
                  <a:srgbClr val="197DCE"/>
                </a:solidFill>
              </a:rPr>
              <a:t> conceded_runs, </a:t>
            </a:r>
            <a:r>
              <a:rPr lang="en-US" sz="1100" b="1" dirty="0">
                <a:solidFill>
                  <a:schemeClr val="accent3"/>
                </a:solidFill>
              </a:rPr>
              <a:t>count</a:t>
            </a:r>
            <a:r>
              <a:rPr lang="en-US" sz="1100" dirty="0">
                <a:solidFill>
                  <a:srgbClr val="197DCE"/>
                </a:solidFill>
              </a:rPr>
              <a:t>(ball) </a:t>
            </a:r>
            <a:r>
              <a:rPr lang="en-US" sz="1100" b="1" dirty="0">
                <a:solidFill>
                  <a:schemeClr val="accent3"/>
                </a:solidFill>
              </a:rPr>
              <a:t>over</a:t>
            </a:r>
            <a:r>
              <a:rPr lang="en-US" sz="1100" dirty="0">
                <a:solidFill>
                  <a:srgbClr val="197DCE"/>
                </a:solidFill>
              </a:rPr>
              <a:t> (</a:t>
            </a:r>
            <a:r>
              <a:rPr lang="en-US" sz="1100" b="1" dirty="0">
                <a:solidFill>
                  <a:schemeClr val="accent3"/>
                </a:solidFill>
              </a:rPr>
              <a:t>partition by</a:t>
            </a:r>
            <a:r>
              <a:rPr lang="en-US" sz="1100" dirty="0">
                <a:solidFill>
                  <a:srgbClr val="197DCE"/>
                </a:solidFill>
              </a:rPr>
              <a:t> bowler) </a:t>
            </a:r>
            <a:r>
              <a:rPr lang="en-US" sz="1100" b="1" dirty="0">
                <a:solidFill>
                  <a:schemeClr val="accent3"/>
                </a:solidFill>
              </a:rPr>
              <a:t>as</a:t>
            </a:r>
            <a:r>
              <a:rPr lang="en-US" sz="1100" dirty="0">
                <a:solidFill>
                  <a:srgbClr val="197DCE"/>
                </a:solidFill>
              </a:rPr>
              <a:t> bowled_balls, </a:t>
            </a:r>
            <a:r>
              <a:rPr lang="en-US" sz="1100" b="1" dirty="0">
                <a:solidFill>
                  <a:schemeClr val="accent3"/>
                </a:solidFill>
              </a:rPr>
              <a:t>over</a:t>
            </a:r>
            <a:r>
              <a:rPr lang="en-US" sz="1100" dirty="0">
                <a:solidFill>
                  <a:srgbClr val="197DCE"/>
                </a:solidFill>
              </a:rPr>
              <a:t> </a:t>
            </a:r>
            <a:r>
              <a:rPr lang="en-US" sz="1100" b="1" dirty="0">
                <a:solidFill>
                  <a:schemeClr val="accent3"/>
                </a:solidFill>
              </a:rPr>
              <a:t>from</a:t>
            </a:r>
            <a:r>
              <a:rPr lang="en-US" sz="1100" dirty="0">
                <a:solidFill>
                  <a:srgbClr val="197DCE"/>
                </a:solidFill>
              </a:rPr>
              <a:t> ipl_ball ) </a:t>
            </a:r>
            <a:r>
              <a:rPr lang="en-US" sz="1100" b="1" dirty="0">
                <a:solidFill>
                  <a:schemeClr val="accent3"/>
                </a:solidFill>
              </a:rPr>
              <a:t>as a</a:t>
            </a:r>
          </a:p>
          <a:p>
            <a:pPr algn="just"/>
            <a:r>
              <a:rPr lang="en-US" sz="1100" b="1" dirty="0">
                <a:solidFill>
                  <a:schemeClr val="accent3"/>
                </a:solidFill>
              </a:rPr>
              <a:t>where</a:t>
            </a:r>
            <a:r>
              <a:rPr lang="en-US" sz="1100" dirty="0">
                <a:solidFill>
                  <a:srgbClr val="197DCE"/>
                </a:solidFill>
              </a:rPr>
              <a:t> bowled_balls &gt; 500 </a:t>
            </a:r>
            <a:r>
              <a:rPr lang="en-US" sz="1100" b="1" dirty="0">
                <a:solidFill>
                  <a:schemeClr val="accent3"/>
                </a:solidFill>
              </a:rPr>
              <a:t>group by</a:t>
            </a:r>
            <a:r>
              <a:rPr lang="en-US" sz="1100" dirty="0">
                <a:solidFill>
                  <a:srgbClr val="197DCE"/>
                </a:solidFill>
              </a:rPr>
              <a:t> bowler, conceded_runs, bowled_balls) </a:t>
            </a:r>
            <a:r>
              <a:rPr lang="en-US" sz="1100" b="1" dirty="0">
                <a:solidFill>
                  <a:schemeClr val="accent3"/>
                </a:solidFill>
              </a:rPr>
              <a:t>as b</a:t>
            </a:r>
            <a:r>
              <a:rPr lang="en-US" sz="1100" dirty="0">
                <a:solidFill>
                  <a:srgbClr val="197DCE"/>
                </a:solidFill>
              </a:rPr>
              <a:t> ) </a:t>
            </a:r>
            <a:r>
              <a:rPr lang="en-US" sz="1100" b="1" dirty="0">
                <a:solidFill>
                  <a:schemeClr val="accent3"/>
                </a:solidFill>
              </a:rPr>
              <a:t>as </a:t>
            </a:r>
            <a:r>
              <a:rPr lang="en-US" sz="1100" dirty="0">
                <a:solidFill>
                  <a:srgbClr val="197DCE"/>
                </a:solidFill>
              </a:rPr>
              <a:t>c </a:t>
            </a:r>
            <a:r>
              <a:rPr lang="en-US" sz="1100" b="1" dirty="0">
                <a:solidFill>
                  <a:schemeClr val="accent3"/>
                </a:solidFill>
              </a:rPr>
              <a:t>limit 10; </a:t>
            </a:r>
            <a:endParaRPr lang="en-IN" sz="1100" b="1" dirty="0">
              <a:solidFill>
                <a:schemeClr val="accent3"/>
              </a:solidFill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F1699E9-5B0C-739B-EA35-72420AA65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289514"/>
              </p:ext>
            </p:extLst>
          </p:nvPr>
        </p:nvGraphicFramePr>
        <p:xfrm>
          <a:off x="5884390" y="3114675"/>
          <a:ext cx="4764559" cy="2893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CA97C97-D242-62DE-1A02-DA56856E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89" y="3275815"/>
            <a:ext cx="3124471" cy="2720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01814" y="669451"/>
            <a:ext cx="8456636" cy="836431"/>
          </a:xfrm>
        </p:spPr>
        <p:txBody>
          <a:bodyPr/>
          <a:lstStyle/>
          <a:p>
            <a:r>
              <a:rPr lang="en-US" dirty="0"/>
              <a:t>We are looking for 2-3 bowlers with the best strike rate and who have bowled at least 500 balls in IPL so far.</a:t>
            </a:r>
            <a:endParaRPr lang="ru-RU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4AB9A5D7-C7EE-C0C0-1028-F89D7520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03" y="749530"/>
            <a:ext cx="4395258" cy="676275"/>
          </a:xfrm>
        </p:spPr>
        <p:txBody>
          <a:bodyPr/>
          <a:lstStyle/>
          <a:p>
            <a:r>
              <a:rPr lang="en-IN" dirty="0"/>
              <a:t>Q5.</a:t>
            </a:r>
          </a:p>
        </p:txBody>
      </p:sp>
      <p:pic>
        <p:nvPicPr>
          <p:cNvPr id="54" name="Graphic 53" descr="Exclamation mark with solid fill">
            <a:extLst>
              <a:ext uri="{FF2B5EF4-FFF2-40B4-BE49-F238E27FC236}">
                <a16:creationId xmlns:a16="http://schemas.microsoft.com/office/drawing/2014/main" id="{251419F7-865E-04BD-415B-284FC46B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48275" y="-1050695"/>
            <a:ext cx="1866900" cy="6819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E4E9D66-AD8F-25E0-195B-1AA767FDB9C1}"/>
              </a:ext>
            </a:extLst>
          </p:cNvPr>
          <p:cNvSpPr txBox="1"/>
          <p:nvPr/>
        </p:nvSpPr>
        <p:spPr>
          <a:xfrm>
            <a:off x="2123652" y="1425805"/>
            <a:ext cx="7658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97DCE"/>
                </a:solidFill>
              </a:rPr>
              <a:t>bowler, </a:t>
            </a:r>
            <a:r>
              <a:rPr lang="en-US" sz="1400" b="1" dirty="0">
                <a:solidFill>
                  <a:schemeClr val="accent3"/>
                </a:solidFill>
              </a:rPr>
              <a:t>cast</a:t>
            </a:r>
            <a:r>
              <a:rPr lang="en-US" sz="1400" dirty="0">
                <a:solidFill>
                  <a:srgbClr val="197DCE"/>
                </a:solidFill>
              </a:rPr>
              <a:t>(strike_rate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197DCE"/>
                </a:solidFill>
              </a:rPr>
              <a:t> decimal(3,1)), </a:t>
            </a:r>
            <a:r>
              <a:rPr lang="en-US" sz="1400" b="1" dirty="0">
                <a:solidFill>
                  <a:schemeClr val="accent3"/>
                </a:solidFill>
              </a:rPr>
              <a:t>dense_rank() over</a:t>
            </a:r>
            <a:r>
              <a:rPr lang="en-US" sz="1400" dirty="0">
                <a:solidFill>
                  <a:srgbClr val="197DCE"/>
                </a:solidFill>
              </a:rPr>
              <a:t> (</a:t>
            </a:r>
            <a:r>
              <a:rPr lang="en-US" sz="1400" b="1" dirty="0">
                <a:solidFill>
                  <a:schemeClr val="accent3"/>
                </a:solidFill>
              </a:rPr>
              <a:t>order by</a:t>
            </a:r>
            <a:r>
              <a:rPr lang="en-US" sz="1400" dirty="0">
                <a:solidFill>
                  <a:srgbClr val="197DCE"/>
                </a:solidFill>
              </a:rPr>
              <a:t> strike_rate)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 </a:t>
            </a:r>
            <a:r>
              <a:rPr lang="en-US" sz="1400" dirty="0">
                <a:solidFill>
                  <a:srgbClr val="197DCE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197DCE"/>
                </a:solidFill>
              </a:rPr>
              <a:t> *, </a:t>
            </a:r>
            <a:r>
              <a:rPr lang="en-US" sz="1400" b="1" dirty="0">
                <a:solidFill>
                  <a:schemeClr val="accent3"/>
                </a:solidFill>
              </a:rPr>
              <a:t>cast</a:t>
            </a:r>
            <a:r>
              <a:rPr lang="en-US" sz="1400" dirty="0">
                <a:solidFill>
                  <a:srgbClr val="197DCE"/>
                </a:solidFill>
              </a:rPr>
              <a:t>(total_balls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197DCE"/>
                </a:solidFill>
              </a:rPr>
              <a:t> float) / wicket_taken</a:t>
            </a:r>
            <a:r>
              <a:rPr lang="en-US" sz="1400" b="1" dirty="0">
                <a:solidFill>
                  <a:schemeClr val="accent3"/>
                </a:solidFill>
              </a:rPr>
              <a:t> as </a:t>
            </a:r>
            <a:r>
              <a:rPr lang="en-US" sz="1400" dirty="0">
                <a:solidFill>
                  <a:srgbClr val="197DCE"/>
                </a:solidFill>
              </a:rPr>
              <a:t>strike_rate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 </a:t>
            </a:r>
            <a:r>
              <a:rPr lang="en-US" sz="1400" dirty="0">
                <a:solidFill>
                  <a:srgbClr val="197DCE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197DCE"/>
                </a:solidFill>
              </a:rPr>
              <a:t> bowler, total_balls, </a:t>
            </a:r>
            <a:r>
              <a:rPr lang="en-US" sz="1400" b="1" dirty="0">
                <a:solidFill>
                  <a:schemeClr val="accent3"/>
                </a:solidFill>
              </a:rPr>
              <a:t>sum</a:t>
            </a:r>
            <a:r>
              <a:rPr lang="en-US" sz="1400" dirty="0">
                <a:solidFill>
                  <a:srgbClr val="197DCE"/>
                </a:solidFill>
              </a:rPr>
              <a:t>(is_wicket)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197DCE"/>
                </a:solidFill>
              </a:rPr>
              <a:t> wicket_taken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 </a:t>
            </a:r>
            <a:r>
              <a:rPr lang="en-US" sz="1400" dirty="0">
                <a:solidFill>
                  <a:srgbClr val="197DCE"/>
                </a:solidFill>
              </a:rPr>
              <a:t>(</a:t>
            </a:r>
            <a:r>
              <a:rPr lang="en-US" sz="1400" b="1" dirty="0">
                <a:solidFill>
                  <a:schemeClr val="accent3"/>
                </a:solidFill>
              </a:rPr>
              <a:t>select</a:t>
            </a:r>
            <a:r>
              <a:rPr lang="en-US" sz="1400" dirty="0">
                <a:solidFill>
                  <a:srgbClr val="197DCE"/>
                </a:solidFill>
              </a:rPr>
              <a:t> bowler, is_wicket, </a:t>
            </a:r>
            <a:r>
              <a:rPr lang="en-US" sz="1400" b="1" dirty="0">
                <a:solidFill>
                  <a:schemeClr val="accent3"/>
                </a:solidFill>
              </a:rPr>
              <a:t>count</a:t>
            </a:r>
            <a:r>
              <a:rPr lang="en-US" sz="1400" dirty="0">
                <a:solidFill>
                  <a:srgbClr val="197DCE"/>
                </a:solidFill>
              </a:rPr>
              <a:t>(ball) </a:t>
            </a:r>
            <a:r>
              <a:rPr lang="en-US" sz="1400" b="1" dirty="0">
                <a:solidFill>
                  <a:schemeClr val="accent3"/>
                </a:solidFill>
              </a:rPr>
              <a:t>over</a:t>
            </a:r>
            <a:r>
              <a:rPr lang="en-US" sz="1400" dirty="0">
                <a:solidFill>
                  <a:srgbClr val="197DCE"/>
                </a:solidFill>
              </a:rPr>
              <a:t> (</a:t>
            </a:r>
            <a:r>
              <a:rPr lang="en-US" sz="1400" b="1" dirty="0">
                <a:solidFill>
                  <a:schemeClr val="accent3"/>
                </a:solidFill>
              </a:rPr>
              <a:t>partition by</a:t>
            </a:r>
            <a:r>
              <a:rPr lang="en-US" sz="1400" dirty="0">
                <a:solidFill>
                  <a:srgbClr val="197DCE"/>
                </a:solidFill>
              </a:rPr>
              <a:t> bowler) </a:t>
            </a:r>
            <a:r>
              <a:rPr lang="en-US" sz="1400" b="1" dirty="0">
                <a:solidFill>
                  <a:schemeClr val="accent3"/>
                </a:solidFill>
              </a:rPr>
              <a:t>as</a:t>
            </a:r>
            <a:r>
              <a:rPr lang="en-US" sz="1400" dirty="0">
                <a:solidFill>
                  <a:srgbClr val="197DCE"/>
                </a:solidFill>
              </a:rPr>
              <a:t> total_balls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from</a:t>
            </a:r>
            <a:r>
              <a:rPr lang="en-US" sz="1400" dirty="0">
                <a:solidFill>
                  <a:srgbClr val="197DCE"/>
                </a:solidFill>
              </a:rPr>
              <a:t> ipl_ball) </a:t>
            </a:r>
            <a:r>
              <a:rPr lang="en-US" sz="1400" b="1" dirty="0">
                <a:solidFill>
                  <a:schemeClr val="accent3"/>
                </a:solidFill>
              </a:rPr>
              <a:t>as a where</a:t>
            </a:r>
            <a:r>
              <a:rPr lang="en-US" sz="1400" dirty="0">
                <a:solidFill>
                  <a:srgbClr val="197DCE"/>
                </a:solidFill>
              </a:rPr>
              <a:t> is_wicket &gt; 0 </a:t>
            </a:r>
            <a:r>
              <a:rPr lang="en-US" sz="1400" b="1" dirty="0">
                <a:solidFill>
                  <a:schemeClr val="accent3"/>
                </a:solidFill>
              </a:rPr>
              <a:t>and </a:t>
            </a:r>
            <a:r>
              <a:rPr lang="en-US" sz="1400" dirty="0">
                <a:solidFill>
                  <a:srgbClr val="197DCE"/>
                </a:solidFill>
              </a:rPr>
              <a:t>total_balls &gt; 500</a:t>
            </a:r>
          </a:p>
          <a:p>
            <a:r>
              <a:rPr lang="en-US" sz="1400" b="1" dirty="0">
                <a:solidFill>
                  <a:schemeClr val="accent3"/>
                </a:solidFill>
              </a:rPr>
              <a:t>group by</a:t>
            </a:r>
            <a:r>
              <a:rPr lang="en-US" sz="1400" dirty="0">
                <a:solidFill>
                  <a:srgbClr val="197DCE"/>
                </a:solidFill>
              </a:rPr>
              <a:t> bowler, total_balls) </a:t>
            </a:r>
            <a:r>
              <a:rPr lang="en-US" sz="1400" b="1" dirty="0">
                <a:solidFill>
                  <a:schemeClr val="accent3"/>
                </a:solidFill>
              </a:rPr>
              <a:t>as b order by</a:t>
            </a:r>
            <a:r>
              <a:rPr lang="en-US" sz="1400" dirty="0">
                <a:solidFill>
                  <a:srgbClr val="197DCE"/>
                </a:solidFill>
              </a:rPr>
              <a:t> strike_rate </a:t>
            </a:r>
            <a:r>
              <a:rPr lang="en-US" sz="1400" b="1" dirty="0">
                <a:solidFill>
                  <a:schemeClr val="accent3"/>
                </a:solidFill>
              </a:rPr>
              <a:t>asc limit 10</a:t>
            </a:r>
            <a:r>
              <a:rPr lang="en-US" sz="1400" dirty="0">
                <a:solidFill>
                  <a:srgbClr val="197DCE"/>
                </a:solidFill>
              </a:rPr>
              <a:t>) </a:t>
            </a:r>
            <a:r>
              <a:rPr lang="en-US" sz="1400" b="1" dirty="0">
                <a:solidFill>
                  <a:schemeClr val="accent3"/>
                </a:solidFill>
              </a:rPr>
              <a:t>as c</a:t>
            </a:r>
            <a:r>
              <a:rPr lang="en-US" sz="1400" dirty="0">
                <a:solidFill>
                  <a:srgbClr val="197DCE"/>
                </a:solidFill>
              </a:rPr>
              <a:t>;</a:t>
            </a:r>
            <a:endParaRPr lang="en-IN" sz="1400" dirty="0">
              <a:solidFill>
                <a:srgbClr val="197DCE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EDAC45A-6B7A-CBE7-FB4E-ED1D9194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71" y="2962276"/>
            <a:ext cx="5114552" cy="3072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2E328A2-969F-85B1-619F-C9BD2067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275" y="3014979"/>
            <a:ext cx="2981325" cy="294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2000">
              <a:schemeClr val="accent1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quals 24">
            <a:extLst>
              <a:ext uri="{FF2B5EF4-FFF2-40B4-BE49-F238E27FC236}">
                <a16:creationId xmlns:a16="http://schemas.microsoft.com/office/drawing/2014/main" id="{1F334EEE-D36E-1052-4183-50F1FE2515B7}"/>
              </a:ext>
            </a:extLst>
          </p:cNvPr>
          <p:cNvSpPr/>
          <p:nvPr/>
        </p:nvSpPr>
        <p:spPr>
          <a:xfrm>
            <a:off x="7743424" y="2371725"/>
            <a:ext cx="543326" cy="607454"/>
          </a:xfrm>
          <a:prstGeom prst="mathEqual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D3C17DD7-7D3E-59CB-4607-4509484235B4}"/>
              </a:ext>
            </a:extLst>
          </p:cNvPr>
          <p:cNvSpPr/>
          <p:nvPr/>
        </p:nvSpPr>
        <p:spPr>
          <a:xfrm>
            <a:off x="4010003" y="2371725"/>
            <a:ext cx="441310" cy="628650"/>
          </a:xfrm>
          <a:prstGeom prst="mathPlus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4B0D76-D835-2A78-ECB6-3C151A89FF59}"/>
              </a:ext>
            </a:extLst>
          </p:cNvPr>
          <p:cNvSpPr txBox="1">
            <a:spLocks/>
          </p:cNvSpPr>
          <p:nvPr/>
        </p:nvSpPr>
        <p:spPr>
          <a:xfrm>
            <a:off x="1102286" y="576711"/>
            <a:ext cx="1025526" cy="6858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</a:rPr>
              <a:t>Q6</a:t>
            </a:r>
            <a:r>
              <a:rPr lang="en-US" dirty="0"/>
              <a:t> </a:t>
            </a:r>
            <a:endParaRPr lang="ru-RU" dirty="0"/>
          </a:p>
        </p:txBody>
      </p:sp>
      <p:sp useBgFill="1">
        <p:nvSpPr>
          <p:cNvPr id="9" name="Text Placeholder 5">
            <a:extLst>
              <a:ext uri="{FF2B5EF4-FFF2-40B4-BE49-F238E27FC236}">
                <a16:creationId xmlns:a16="http://schemas.microsoft.com/office/drawing/2014/main" id="{D668AF58-99AA-B484-2B3D-066951B55D85}"/>
              </a:ext>
            </a:extLst>
          </p:cNvPr>
          <p:cNvSpPr txBox="1">
            <a:spLocks/>
          </p:cNvSpPr>
          <p:nvPr/>
        </p:nvSpPr>
        <p:spPr>
          <a:xfrm>
            <a:off x="2071063" y="607044"/>
            <a:ext cx="9282737" cy="607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Now we are looking for 2-3 all_rounders with the best batting as well as bowling strike rate and who have faced at least 500 balls in IPL so far and have bowled minimum 300 balls.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CA0256-CAAC-8C94-6175-D9E9D7908ACE}"/>
              </a:ext>
            </a:extLst>
          </p:cNvPr>
          <p:cNvSpPr/>
          <p:nvPr/>
        </p:nvSpPr>
        <p:spPr>
          <a:xfrm>
            <a:off x="627048" y="1628774"/>
            <a:ext cx="3468702" cy="2095501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8EB0E-4D79-A535-EB63-EC95220E9D7F}"/>
              </a:ext>
            </a:extLst>
          </p:cNvPr>
          <p:cNvSpPr txBox="1"/>
          <p:nvPr/>
        </p:nvSpPr>
        <p:spPr>
          <a:xfrm>
            <a:off x="780249" y="1713599"/>
            <a:ext cx="31622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create table bats_sr as (select batsman,cast(player_total_runs as decimal)/balls_faced*100 as batting_sr</a:t>
            </a:r>
          </a:p>
          <a:p>
            <a:r>
              <a:rPr lang="en-US" sz="1200" dirty="0"/>
              <a:t>from( SELECT batsman,sum(batsman_runs) AS player_total_runs, count(ball) AS balls_faced</a:t>
            </a:r>
          </a:p>
          <a:p>
            <a:r>
              <a:rPr lang="en-US" sz="1200" dirty="0"/>
              <a:t>FROM ipl_ball WHERE NOT extras_type ='wides' GROUP BY batsman having count(ball)&gt;500 ) as a)</a:t>
            </a:r>
            <a:endParaRPr lang="en-IN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F8BD08E-33FB-386C-A6E8-7A60DB80C9AC}"/>
              </a:ext>
            </a:extLst>
          </p:cNvPr>
          <p:cNvSpPr/>
          <p:nvPr/>
        </p:nvSpPr>
        <p:spPr>
          <a:xfrm>
            <a:off x="4351323" y="1628774"/>
            <a:ext cx="3468702" cy="2095501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C01F4-56A3-BA8B-07FA-E05A1AFBAF10}"/>
              </a:ext>
            </a:extLst>
          </p:cNvPr>
          <p:cNvSpPr txBox="1"/>
          <p:nvPr/>
        </p:nvSpPr>
        <p:spPr>
          <a:xfrm>
            <a:off x="4427923" y="1654576"/>
            <a:ext cx="33155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create table bowl_sr as (select bowler,cast(total_balls as decimal)/wicket_taken as bowling_sr</a:t>
            </a:r>
          </a:p>
          <a:p>
            <a:r>
              <a:rPr lang="en-US" sz="1200" dirty="0"/>
              <a:t>from( select bowler,total_balls,sum(is_wicket) as wicket_taken</a:t>
            </a:r>
          </a:p>
          <a:p>
            <a:r>
              <a:rPr lang="en-US" sz="1200" dirty="0"/>
              <a:t>from ( select bowler,is_wicket,count(ball) over (partition by bowler) as total_balls from ipl_ball ) as a</a:t>
            </a:r>
          </a:p>
          <a:p>
            <a:r>
              <a:rPr lang="en-US" sz="1200" dirty="0"/>
              <a:t>where is_wicket&gt;0 and total_balls&gt;300 group by bowler,total_balls) as a )</a:t>
            </a:r>
            <a:endParaRPr lang="en-IN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69B369-9894-9158-C62A-655F16CD5C70}"/>
              </a:ext>
            </a:extLst>
          </p:cNvPr>
          <p:cNvSpPr/>
          <p:nvPr/>
        </p:nvSpPr>
        <p:spPr>
          <a:xfrm>
            <a:off x="8075598" y="1635344"/>
            <a:ext cx="3468702" cy="2095501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115DF-4C54-272C-D3AA-A935CA76624F}"/>
              </a:ext>
            </a:extLst>
          </p:cNvPr>
          <p:cNvSpPr txBox="1"/>
          <p:nvPr/>
        </p:nvSpPr>
        <p:spPr>
          <a:xfrm>
            <a:off x="8152198" y="1905772"/>
            <a:ext cx="33155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select a.batsman as allrounder,cast(a.batting_sr as decimal(4,1)),cast(b.bowling_sr as decimal(3,1))</a:t>
            </a:r>
          </a:p>
          <a:p>
            <a:r>
              <a:rPr lang="en-US" sz="1200" dirty="0"/>
              <a:t>from bats_sr as a inner join bowl_sr as b on a.batsman=b.bowler where batting_sr&gt;150 and bowling_sr&lt;21</a:t>
            </a:r>
            <a:endParaRPr lang="en-IN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7C7A9C-735C-6A93-199F-448B3B05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13" y="3985232"/>
            <a:ext cx="3859227" cy="2318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5A82D6-4F7C-E409-8819-7D0CF731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9" y="4496609"/>
            <a:ext cx="2865368" cy="1066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3800CF-6A95-29C2-099A-C43EA6060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34" y="3952828"/>
            <a:ext cx="3930666" cy="2361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1433</TotalTime>
  <Words>2460</Words>
  <Application>Microsoft Office PowerPoint</Application>
  <PresentationFormat>Widescreen</PresentationFormat>
  <Paragraphs>278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__Source_Sans_3_f93b20</vt:lpstr>
      <vt:lpstr>Arial</vt:lpstr>
      <vt:lpstr>Calibri</vt:lpstr>
      <vt:lpstr>Century Gothic</vt:lpstr>
      <vt:lpstr>Inter var experimental</vt:lpstr>
      <vt:lpstr>Office Theme</vt:lpstr>
      <vt:lpstr>IPL AUCTION</vt:lpstr>
      <vt:lpstr>IMPORTING DATASETS</vt:lpstr>
      <vt:lpstr>IMPORTING DATASETS</vt:lpstr>
      <vt:lpstr>Q1</vt:lpstr>
      <vt:lpstr>Q2 </vt:lpstr>
      <vt:lpstr>Q3</vt:lpstr>
      <vt:lpstr>Q4</vt:lpstr>
      <vt:lpstr>Q5.</vt:lpstr>
      <vt:lpstr>PowerPoint Presentation</vt:lpstr>
      <vt:lpstr>TOP BATSMAN</vt:lpstr>
      <vt:lpstr>TOP BOWLERS</vt:lpstr>
      <vt:lpstr>ALL ROUNDERS</vt:lpstr>
      <vt:lpstr>TOP PLAYERS</vt:lpstr>
      <vt:lpstr>Criteria for Wicketkeeper Selection:</vt:lpstr>
      <vt:lpstr>Additional Questions</vt:lpstr>
      <vt:lpstr>Additional Questions</vt:lpstr>
      <vt:lpstr>Additional Questions</vt:lpstr>
      <vt:lpstr>Additional Questions</vt:lpstr>
      <vt:lpstr>Additional Questions</vt:lpstr>
      <vt:lpstr>Additional Questions</vt:lpstr>
      <vt:lpstr>Additional Questions</vt:lpstr>
      <vt:lpstr>Additional Questions</vt:lpstr>
      <vt:lpstr>Additional 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AUCTION</dc:title>
  <dc:creator>Prateik Shukla</dc:creator>
  <cp:lastModifiedBy>Prateik Shukla</cp:lastModifiedBy>
  <cp:revision>1</cp:revision>
  <dcterms:created xsi:type="dcterms:W3CDTF">2024-05-05T09:26:10Z</dcterms:created>
  <dcterms:modified xsi:type="dcterms:W3CDTF">2024-05-06T09:19:30Z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